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83"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Lst>
  <p:sldSz cx="12192000" cy="6858000"/>
  <p:notesSz cx="6858000" cy="9144000"/>
  <p:embeddedFontLst>
    <p:embeddedFont>
      <p:font typeface="Krona One" panose="02010605030500060004" pitchFamily="2" charset="77"/>
      <p:regular r:id="rId32"/>
    </p:embeddedFont>
    <p:embeddedFont>
      <p:font typeface="Nunito" pitchFamily="2" charset="77"/>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1" roundtripDataSignature="AMtx7miARPA5MHnpVxDtDWsqrhGPEQ8nh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536520-E9BE-B211-61C1-7392E970C765}" name="Martinez, Lourdes M. (CDC/NCCDPHP/DDT)" initials="MLM(" userId="S::gmf5@cdc.gov::2e76977d-ca23-41b8-9ca7-8fa0e8ee1d86" providerId="AD"/>
  <p188:author id="{9730F3B5-5BB8-9EFB-DD03-9298FC3184CA}" name="Rachel Ward" initials="RW" userId="S::osc3@cdc.gov::5a973d53-079c-4e27-bb55-5324c342a947" providerId="AD"/>
  <p188:author id="{9C9864F1-9B68-0F6D-BD2A-A98100FEE43F}" name="Iz Holcomb" initials="" userId="S::Iholcomb@banyan.onmicrosoft.com::dda882e6-bcf0-4205-84ea-19bef86fbf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evin Kirkpatrick" initials="" lastIdx="13" clrIdx="0"/>
  <p:cmAuthor id="7" name="Naumann, Becky (CDC/NCIPC/DIP)" initials="NB(" lastIdx="4" clrIdx="7">
    <p:extLst>
      <p:ext uri="{19B8F6BF-5375-455C-9EA6-DF929625EA0E}">
        <p15:presenceInfo xmlns:p15="http://schemas.microsoft.com/office/powerpoint/2012/main" userId="S::emo9@cdc.gov::24f84523-d5a6-40d4-86b7-ae64098c65ce" providerId="AD"/>
      </p:ext>
    </p:extLst>
  </p:cmAuthor>
  <p:cmAuthor id="1" name="Surili Patel" initials="" lastIdx="4" clrIdx="1"/>
  <p:cmAuthor id="8" name="Mack, Karin (CDC/NCIPC/DIP)" initials="M(" lastIdx="1" clrIdx="8">
    <p:extLst>
      <p:ext uri="{19B8F6BF-5375-455C-9EA6-DF929625EA0E}">
        <p15:presenceInfo xmlns:p15="http://schemas.microsoft.com/office/powerpoint/2012/main" userId="S::kim9@cdc.gov::2281f384-dc4e-46ef-93a7-f16306acdbb3" providerId="AD"/>
      </p:ext>
    </p:extLst>
  </p:cmAuthor>
  <p:cmAuthor id="2" name="Sarah Smith" initials="" lastIdx="1" clrIdx="2"/>
  <p:cmAuthor id="3" name="Ward, Rachel (CDC/DDNID/NCIPC/OD)" initials="WR(" lastIdx="19" clrIdx="3">
    <p:extLst>
      <p:ext uri="{19B8F6BF-5375-455C-9EA6-DF929625EA0E}">
        <p15:presenceInfo xmlns:p15="http://schemas.microsoft.com/office/powerpoint/2012/main" userId="S::osc3@cdc.gov::5a973d53-079c-4e27-bb55-5324c342a947" providerId="AD"/>
      </p:ext>
    </p:extLst>
  </p:cmAuthor>
  <p:cmAuthor id="4" name="Arguedas-Villalobos, Nicole (CDC/DDNID/NCIPC/OD)" initials="AVN(" lastIdx="1" clrIdx="4">
    <p:extLst>
      <p:ext uri="{19B8F6BF-5375-455C-9EA6-DF929625EA0E}">
        <p15:presenceInfo xmlns:p15="http://schemas.microsoft.com/office/powerpoint/2012/main" userId="S::umo4@cdc.gov::cad85785-6ba5-42e8-8d31-2877a4c07ead" providerId="AD"/>
      </p:ext>
    </p:extLst>
  </p:cmAuthor>
  <p:cmAuthor id="5" name="DOPOADS" initials="DOPOADS" lastIdx="7" clrIdx="5">
    <p:extLst>
      <p:ext uri="{19B8F6BF-5375-455C-9EA6-DF929625EA0E}">
        <p15:presenceInfo xmlns:p15="http://schemas.microsoft.com/office/powerpoint/2012/main" userId="DOPOADS" providerId="None"/>
      </p:ext>
    </p:extLst>
  </p:cmAuthor>
  <p:cmAuthor id="6" name="Niolon, Phyllis Holditch (CDC/NCIPC/DVP)" initials="NPH(" lastIdx="4" clrIdx="6">
    <p:extLst>
      <p:ext uri="{19B8F6BF-5375-455C-9EA6-DF929625EA0E}">
        <p15:presenceInfo xmlns:p15="http://schemas.microsoft.com/office/powerpoint/2012/main" userId="S::euh2@cdc.gov::640c57f5-b8f0-4dfb-9207-66c27fef40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5F"/>
    <a:srgbClr val="F1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3"/>
    <p:restoredTop sz="96327" autoAdjust="0"/>
  </p:normalViewPr>
  <p:slideViewPr>
    <p:cSldViewPr snapToGrid="0">
      <p:cViewPr varScale="1">
        <p:scale>
          <a:sx n="102" d="100"/>
          <a:sy n="102" d="100"/>
        </p:scale>
        <p:origin x="216"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613143630800641"/>
          <c:y val="0"/>
          <c:w val="0.65386856369199364"/>
          <c:h val="0.93147583971526915"/>
        </c:manualLayout>
      </c:layout>
      <c:barChart>
        <c:barDir val="bar"/>
        <c:grouping val="stacked"/>
        <c:varyColors val="0"/>
        <c:ser>
          <c:idx val="0"/>
          <c:order val="0"/>
          <c:tx>
            <c:strRef>
              <c:f>Sheet1!$B$1</c:f>
              <c:strCache>
                <c:ptCount val="1"/>
                <c:pt idx="0">
                  <c:v>ACEs</c:v>
                </c:pt>
              </c:strCache>
            </c:strRef>
          </c:tx>
          <c:spPr>
            <a:solidFill>
              <a:srgbClr val="002B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Multiracial</c:v>
                </c:pt>
                <c:pt idx="1">
                  <c:v>American Indian  / Alaska Native</c:v>
                </c:pt>
                <c:pt idx="2">
                  <c:v>Black</c:v>
                </c:pt>
                <c:pt idx="3">
                  <c:v>Native Hawaiian/Other Pacific Islander</c:v>
                </c:pt>
                <c:pt idx="4">
                  <c:v>Hispanic or Latino</c:v>
                </c:pt>
                <c:pt idx="5">
                  <c:v>White</c:v>
                </c:pt>
                <c:pt idx="6">
                  <c:v>Asian</c:v>
                </c:pt>
              </c:strCache>
            </c:strRef>
          </c:cat>
          <c:val>
            <c:numRef>
              <c:f>Sheet1!$B$2:$B$8</c:f>
              <c:numCache>
                <c:formatCode>0.0%</c:formatCode>
                <c:ptCount val="7"/>
                <c:pt idx="0">
                  <c:v>0.77100000000000002</c:v>
                </c:pt>
                <c:pt idx="1">
                  <c:v>0.746</c:v>
                </c:pt>
                <c:pt idx="2">
                  <c:v>0.70099999999999996</c:v>
                </c:pt>
                <c:pt idx="3">
                  <c:v>0.66700000000000004</c:v>
                </c:pt>
                <c:pt idx="4">
                  <c:v>0.65100000000000002</c:v>
                </c:pt>
                <c:pt idx="5">
                  <c:v>0.629</c:v>
                </c:pt>
                <c:pt idx="6">
                  <c:v>0.502</c:v>
                </c:pt>
              </c:numCache>
            </c:numRef>
          </c:val>
          <c:extLst>
            <c:ext xmlns:c16="http://schemas.microsoft.com/office/drawing/2014/chart" uri="{C3380CC4-5D6E-409C-BE32-E72D297353CC}">
              <c16:uniqueId val="{00000000-0541-A444-A3DC-1D841CFEBC1F}"/>
            </c:ext>
          </c:extLst>
        </c:ser>
        <c:dLbls>
          <c:dLblPos val="inEnd"/>
          <c:showLegendKey val="0"/>
          <c:showVal val="1"/>
          <c:showCatName val="0"/>
          <c:showSerName val="0"/>
          <c:showPercent val="0"/>
          <c:showBubbleSize val="0"/>
        </c:dLbls>
        <c:gapWidth val="40"/>
        <c:overlap val="100"/>
        <c:axId val="1837044239"/>
        <c:axId val="1836984591"/>
      </c:barChart>
      <c:catAx>
        <c:axId val="1837044239"/>
        <c:scaling>
          <c:orientation val="minMax"/>
        </c:scaling>
        <c:delete val="1"/>
        <c:axPos val="l"/>
        <c:numFmt formatCode="General" sourceLinked="1"/>
        <c:majorTickMark val="none"/>
        <c:minorTickMark val="none"/>
        <c:tickLblPos val="nextTo"/>
        <c:crossAx val="1836984591"/>
        <c:crosses val="autoZero"/>
        <c:auto val="1"/>
        <c:lblAlgn val="ctr"/>
        <c:lblOffset val="100"/>
        <c:noMultiLvlLbl val="0"/>
      </c:catAx>
      <c:valAx>
        <c:axId val="1836984591"/>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37044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95308159847601E-2"/>
          <c:y val="0.10044189501156178"/>
          <c:w val="0.86536030308735423"/>
          <c:h val="0.61700573659723401"/>
        </c:manualLayout>
      </c:layout>
      <c:barChart>
        <c:barDir val="col"/>
        <c:grouping val="clustered"/>
        <c:varyColors val="0"/>
        <c:ser>
          <c:idx val="0"/>
          <c:order val="0"/>
          <c:tx>
            <c:strRef>
              <c:f>Sheet1!$B$1</c:f>
              <c:strCache>
                <c:ptCount val="1"/>
                <c:pt idx="0">
                  <c:v>2021</c:v>
                </c:pt>
              </c:strCache>
            </c:strRef>
          </c:tx>
          <c:spPr>
            <a:solidFill>
              <a:srgbClr val="002B5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AI/AN</c:v>
                </c:pt>
                <c:pt idx="1">
                  <c:v>Black</c:v>
                </c:pt>
                <c:pt idx="2">
                  <c:v>White</c:v>
                </c:pt>
                <c:pt idx="3">
                  <c:v>Hispanic</c:v>
                </c:pt>
                <c:pt idx="4">
                  <c:v>NA/OPI</c:v>
                </c:pt>
                <c:pt idx="5">
                  <c:v>Asian</c:v>
                </c:pt>
              </c:strCache>
            </c:strRef>
          </c:cat>
          <c:val>
            <c:numRef>
              <c:f>Sheet1!$B$2:$B$7</c:f>
              <c:numCache>
                <c:formatCode>General</c:formatCode>
                <c:ptCount val="6"/>
                <c:pt idx="0">
                  <c:v>56.6</c:v>
                </c:pt>
                <c:pt idx="1">
                  <c:v>44.2</c:v>
                </c:pt>
                <c:pt idx="2">
                  <c:v>36.799999999999997</c:v>
                </c:pt>
                <c:pt idx="3">
                  <c:v>21.1</c:v>
                </c:pt>
                <c:pt idx="4">
                  <c:v>20.100000000000001</c:v>
                </c:pt>
                <c:pt idx="5">
                  <c:v>4.7</c:v>
                </c:pt>
              </c:numCache>
            </c:numRef>
          </c:val>
          <c:extLst>
            <c:ext xmlns:c16="http://schemas.microsoft.com/office/drawing/2014/chart" uri="{C3380CC4-5D6E-409C-BE32-E72D297353CC}">
              <c16:uniqueId val="{00000000-CE9F-D840-9C2A-8738FB560836}"/>
            </c:ext>
          </c:extLst>
        </c:ser>
        <c:ser>
          <c:idx val="1"/>
          <c:order val="1"/>
          <c:tx>
            <c:strRef>
              <c:f>Sheet1!$C$1</c:f>
              <c:strCache>
                <c:ptCount val="1"/>
                <c:pt idx="0">
                  <c:v>2022</c:v>
                </c:pt>
              </c:strCache>
            </c:strRef>
          </c:tx>
          <c:spPr>
            <a:pattFill prst="wdUpDiag">
              <a:fgClr>
                <a:schemeClr val="bg1"/>
              </a:fgClr>
              <a:bgClr>
                <a:srgbClr val="F1AB00"/>
              </a:bgClr>
            </a:pattFill>
            <a:ln>
              <a:solidFill>
                <a:srgbClr val="002B5F"/>
              </a:solidFill>
            </a:ln>
            <a:effectLst/>
          </c:spPr>
          <c:invertIfNegative val="0"/>
          <c:dPt>
            <c:idx val="0"/>
            <c:invertIfNegative val="0"/>
            <c:bubble3D val="0"/>
            <c:extLst>
              <c:ext xmlns:c16="http://schemas.microsoft.com/office/drawing/2014/chart" uri="{C3380CC4-5D6E-409C-BE32-E72D297353CC}">
                <c16:uniqueId val="{00000004-CE9F-D840-9C2A-8738FB560836}"/>
              </c:ext>
            </c:extLst>
          </c:dPt>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AI/AN</c:v>
                </c:pt>
                <c:pt idx="1">
                  <c:v>Black</c:v>
                </c:pt>
                <c:pt idx="2">
                  <c:v>White</c:v>
                </c:pt>
                <c:pt idx="3">
                  <c:v>Hispanic</c:v>
                </c:pt>
                <c:pt idx="4">
                  <c:v>NA/OPI</c:v>
                </c:pt>
                <c:pt idx="5">
                  <c:v>Asian</c:v>
                </c:pt>
              </c:strCache>
            </c:strRef>
          </c:cat>
          <c:val>
            <c:numRef>
              <c:f>Sheet1!$C$2:$C$7</c:f>
              <c:numCache>
                <c:formatCode>General</c:formatCode>
                <c:ptCount val="6"/>
                <c:pt idx="0">
                  <c:v>65.2</c:v>
                </c:pt>
                <c:pt idx="1">
                  <c:v>47.5</c:v>
                </c:pt>
                <c:pt idx="2">
                  <c:v>35.6</c:v>
                </c:pt>
                <c:pt idx="3">
                  <c:v>22.7</c:v>
                </c:pt>
                <c:pt idx="4">
                  <c:v>18.100000000000001</c:v>
                </c:pt>
                <c:pt idx="5">
                  <c:v>5.3</c:v>
                </c:pt>
              </c:numCache>
            </c:numRef>
          </c:val>
          <c:extLst>
            <c:ext xmlns:c16="http://schemas.microsoft.com/office/drawing/2014/chart" uri="{C3380CC4-5D6E-409C-BE32-E72D297353CC}">
              <c16:uniqueId val="{00000001-CE9F-D840-9C2A-8738FB560836}"/>
            </c:ext>
          </c:extLst>
        </c:ser>
        <c:dLbls>
          <c:showLegendKey val="0"/>
          <c:showVal val="0"/>
          <c:showCatName val="0"/>
          <c:showSerName val="0"/>
          <c:showPercent val="0"/>
          <c:showBubbleSize val="0"/>
        </c:dLbls>
        <c:gapWidth val="119"/>
        <c:overlap val="-29"/>
        <c:axId val="1603330223"/>
        <c:axId val="510507696"/>
      </c:barChart>
      <c:catAx>
        <c:axId val="160333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0507696"/>
        <c:crosses val="autoZero"/>
        <c:auto val="1"/>
        <c:lblAlgn val="ctr"/>
        <c:lblOffset val="20"/>
        <c:noMultiLvlLbl val="0"/>
      </c:catAx>
      <c:valAx>
        <c:axId val="51050769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dirty="0">
                    <a:latin typeface="Calibri" panose="020F0502020204030204" pitchFamily="34" charset="0"/>
                    <a:cs typeface="Calibri" panose="020F0502020204030204" pitchFamily="34" charset="0"/>
                  </a:rPr>
                  <a:t>Deaths per 100,000</a:t>
                </a:r>
                <a:r>
                  <a:rPr lang="en-US" sz="1000" baseline="0" dirty="0">
                    <a:latin typeface="Calibri" panose="020F0502020204030204" pitchFamily="34" charset="0"/>
                    <a:cs typeface="Calibri" panose="020F0502020204030204" pitchFamily="34" charset="0"/>
                  </a:rPr>
                  <a:t> standard population</a:t>
                </a:r>
                <a:endParaRPr lang="en-US" sz="1000" dirty="0">
                  <a:latin typeface="Calibri" panose="020F0502020204030204" pitchFamily="34" charset="0"/>
                  <a:cs typeface="Calibri" panose="020F0502020204030204" pitchFamily="34" charset="0"/>
                </a:endParaRPr>
              </a:p>
            </c:rich>
          </c:tx>
          <c:layout>
            <c:manualLayout>
              <c:xMode val="edge"/>
              <c:yMode val="edge"/>
              <c:x val="8.0255143857460923E-3"/>
              <c:y val="0.1668283162559769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03330223"/>
        <c:crosses val="autoZero"/>
        <c:crossBetween val="between"/>
      </c:valAx>
      <c:spPr>
        <a:noFill/>
        <a:ln>
          <a:noFill/>
        </a:ln>
        <a:effectLst/>
      </c:spPr>
    </c:plotArea>
    <c:legend>
      <c:legendPos val="b"/>
      <c:layout>
        <c:manualLayout>
          <c:xMode val="edge"/>
          <c:yMode val="edge"/>
          <c:x val="0.53655702561473495"/>
          <c:y val="4.114912661701068E-2"/>
          <c:w val="0.28598657296499003"/>
          <c:h val="5.8047013181292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nchs/data/databriefs/db491.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mmwr/volumes/71/wr/mm7146a4.htm#:~:text=From%202019%20to%202020%2C%20all,by%20Black%20and%20Hispanic%20pers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suicide/facts/disparities-in-suicid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sqars.cdc.gov/lcd/?o=LCD&amp;y1=2022&amp;y2=2022&amp;ct=10&amp;cc=ALL&amp;g=00&amp;s=0&amp;r=0&amp;ry=2&amp;e=0&amp;ar=lcd1age&amp;at=groups&amp;ag=lcd1age&amp;a1=0&amp;a2=19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6/21/2024 CS: updated 76% in 2022, total deaths number, can update graphic using </a:t>
            </a:r>
            <a:r>
              <a:rPr lang="en-US" dirty="0">
                <a:hlinkClick r:id="rId3"/>
              </a:rPr>
              <a:t>https://www.cdc.gov/nchs/data/databriefs/db491.pdf</a:t>
            </a:r>
            <a:r>
              <a:rPr lang="en-US" dirty="0"/>
              <a:t> </a:t>
            </a:r>
          </a:p>
          <a:p>
            <a:pPr marL="285750" indent="-285750">
              <a:buFont typeface="Calibri"/>
              <a:buChar char="-"/>
            </a:pPr>
            <a:r>
              <a:rPr lang="en-US" dirty="0"/>
              <a:t>AIAN increased 15%, Black increased 7.5%, Hispanic increased 7.6%</a:t>
            </a:r>
          </a:p>
          <a:p>
            <a:pPr marL="0" indent="0"/>
            <a:endParaRPr lang="en-US" dirty="0"/>
          </a:p>
          <a:p>
            <a:pPr marL="0" indent="0"/>
            <a:r>
              <a:rPr lang="en-US" dirty="0"/>
              <a:t>NOTE SOURCE: </a:t>
            </a:r>
            <a:r>
              <a:rPr lang="en-US" dirty="0">
                <a:latin typeface="Calibri" panose="020F0502020204030204" pitchFamily="34" charset="0"/>
                <a:ea typeface="Arial"/>
                <a:cs typeface="Calibri" panose="020F0502020204030204" pitchFamily="34" charset="0"/>
                <a:sym typeface="Arial"/>
              </a:rPr>
              <a:t>From 2019 to 2020, the annual increase in drug overdose deaths was 56% among Black and 41% among Hispanic, but was 28% among White persons. </a:t>
            </a:r>
            <a:r>
              <a:rPr lang="en-US" sz="1000" dirty="0">
                <a:latin typeface="Calibri" panose="020F0502020204030204" pitchFamily="34" charset="0"/>
                <a:ea typeface="Arial"/>
                <a:cs typeface="Calibri" panose="020F0502020204030204" pitchFamily="34" charset="0"/>
                <a:sym typeface="Arial"/>
              </a:rPr>
              <a:t>(</a:t>
            </a:r>
            <a:r>
              <a:rPr lang="en-US" sz="1000" u="sng" dirty="0">
                <a:solidFill>
                  <a:srgbClr val="1155CC"/>
                </a:solidFill>
                <a:latin typeface="Calibri" panose="020F0502020204030204" pitchFamily="34" charset="0"/>
                <a:ea typeface="Arial"/>
                <a:cs typeface="Calibri" panose="020F0502020204030204" pitchFamily="34" charset="0"/>
                <a:sym typeface="Arial"/>
                <a:hlinkClick r:id="rId4">
                  <a:extLst>
                    <a:ext uri="{A12FA001-AC4F-418D-AE19-62706E023703}">
                      <ahyp:hlinkClr xmlns:ahyp="http://schemas.microsoft.com/office/drawing/2018/hyperlinkcolor" val="tx"/>
                    </a:ext>
                  </a:extLst>
                </a:hlinkClick>
              </a:rPr>
              <a:t>https://www.cdc.gov/mmwr/volumes/71/wr/mm7146a4.htm#:~:text=From%202019%20to%202020%2C%20all,by%20Black%20and%20Hispanic%20persons</a:t>
            </a:r>
            <a:r>
              <a:rPr lang="en-US" sz="1000" dirty="0">
                <a:latin typeface="Calibri" panose="020F0502020204030204" pitchFamily="34" charset="0"/>
                <a:ea typeface="Arial"/>
                <a:cs typeface="Calibri" panose="020F0502020204030204" pitchFamily="34" charset="0"/>
                <a:sym typeface="Arial"/>
              </a:rPr>
              <a:t>) </a:t>
            </a:r>
            <a:endParaRPr sz="1000" dirty="0">
              <a:latin typeface="Calibri" panose="020F0502020204030204" pitchFamily="34" charset="0"/>
              <a:ea typeface="Arial"/>
              <a:cs typeface="Calibri" panose="020F0502020204030204" pitchFamily="34" charset="0"/>
            </a:endParaRPr>
          </a:p>
          <a:p>
            <a:pPr marL="0" lvl="0" indent="0" algn="l" rtl="0">
              <a:lnSpc>
                <a:spcPct val="100000"/>
              </a:lnSpc>
              <a:spcBef>
                <a:spcPts val="0"/>
              </a:spcBef>
              <a:spcAft>
                <a:spcPts val="0"/>
              </a:spcAft>
              <a:buSzPts val="1400"/>
              <a:buNone/>
            </a:pPr>
            <a:endParaRPr sz="10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buNone/>
            </a:pPr>
            <a:r>
              <a:rPr lang="en-US" sz="1100" dirty="0"/>
              <a:t>The devastating toll of overdose deaths</a:t>
            </a:r>
            <a:r>
              <a:rPr lang="en-US" sz="1700" dirty="0"/>
              <a:t> continues to rise. </a:t>
            </a:r>
            <a:r>
              <a:rPr lang="en-US" sz="1100" dirty="0"/>
              <a:t>(read stats above)</a:t>
            </a:r>
          </a:p>
          <a:p>
            <a:pPr marL="0" lvl="0" indent="0" algn="l" rtl="0">
              <a:lnSpc>
                <a:spcPct val="100000"/>
              </a:lnSpc>
              <a:spcBef>
                <a:spcPts val="0"/>
              </a:spcBef>
              <a:spcAft>
                <a:spcPts val="0"/>
              </a:spcAft>
              <a:buSzPts val="1400"/>
              <a:buNone/>
            </a:pPr>
            <a:endParaRPr lang="en-US" sz="11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buNone/>
            </a:pPr>
            <a:r>
              <a:rPr lang="en-US" sz="900" dirty="0">
                <a:latin typeface="Calibri" panose="020F0502020204030204" pitchFamily="34" charset="0"/>
                <a:ea typeface="Arial"/>
                <a:cs typeface="Calibri" panose="020F0502020204030204" pitchFamily="34" charset="0"/>
                <a:sym typeface="Arial"/>
              </a:rPr>
              <a:t>"From 2020 to 2021, non-Hispanic Native Hawaiian or Other Pacific Islander and non-Hispanic American Indian or Alaska Native people experienced the largest percentage increases in drug overdose death rates from 2020 through 2021, with rates increasing 47% and 33%, respectively, followed by a 23% increase among non-Hispanic Black and 20% increase among Hispanic persons."</a:t>
            </a:r>
            <a:endParaRPr sz="900" dirty="0">
              <a:latin typeface="Calibri" panose="020F0502020204030204" pitchFamily="34" charset="0"/>
              <a:ea typeface="Arial"/>
              <a:cs typeface="Calibri" panose="020F0502020204030204" pitchFamily="34" charset="0"/>
              <a:sym typeface="Arial"/>
            </a:endParaRPr>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8" name="Google Shape;2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t>Finally, the urgency of addressing ACEs and overdose is compounded by the urgency of addressing suicide, which continues to be in the top ten leading causes of death in the United States.</a:t>
            </a:r>
            <a:endParaRPr sz="1400"/>
          </a:p>
        </p:txBody>
      </p:sp>
      <p:sp>
        <p:nvSpPr>
          <p:cNvPr id="297" name="Google Shape;2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dirty="0"/>
              <a:t>Suicide is a leading cause of death in the United States, with 45,979 deaths in 2020. This is about one death every 11 minutes. The number of people who think about or attempt suicide is even higher. In 2020, 1.2 million attempted suicide, 3.2 million planned a suicide attempt, and an estimated 12.2 million American adults seriously thought about suicide.</a:t>
            </a:r>
            <a:endParaRPr dirty="0"/>
          </a:p>
        </p:txBody>
      </p:sp>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bc28e4487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3bc28e4487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 SOURCE: </a:t>
            </a:r>
            <a:r>
              <a:rPr lang="en-US" dirty="0">
                <a:latin typeface="Calibri" panose="020F0502020204030204" pitchFamily="34" charset="0"/>
                <a:ea typeface="Arial"/>
                <a:cs typeface="Calibri" panose="020F0502020204030204" pitchFamily="34" charset="0"/>
                <a:sym typeface="Arial"/>
              </a:rPr>
              <a:t>Between 2018-2021, suicide rates significantly increased overall among non-Hispanic AI/AN (26%) and non-Hispanic Black (19.2%) people, and declined by 3.9% among non-Hispanic White people. In addition, Suicide risk is higher among people who identify as lesbian, gay, or bisexual. </a:t>
            </a:r>
            <a:r>
              <a:rPr lang="en-US" sz="1000" dirty="0">
                <a:latin typeface="Calibri" panose="020F0502020204030204" pitchFamily="34" charset="0"/>
                <a:ea typeface="Arial"/>
                <a:cs typeface="Calibri" panose="020F0502020204030204" pitchFamily="34" charset="0"/>
                <a:sym typeface="Arial"/>
              </a:rPr>
              <a:t> (</a:t>
            </a:r>
            <a:r>
              <a:rPr lang="en-US" sz="1000" u="sng" dirty="0">
                <a:solidFill>
                  <a:srgbClr val="1155CC"/>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https://www.cdc.gov/suicide/facts/disparities-in-suicide.html</a:t>
            </a:r>
            <a:r>
              <a:rPr lang="en-US" sz="1000" dirty="0">
                <a:latin typeface="Calibri" panose="020F0502020204030204" pitchFamily="34" charset="0"/>
                <a:ea typeface="Arial"/>
                <a:cs typeface="Calibri" panose="020F0502020204030204" pitchFamily="34" charset="0"/>
                <a:sym typeface="Arial"/>
              </a:rPr>
              <a:t>) </a:t>
            </a:r>
            <a:endParaRPr dirty="0"/>
          </a:p>
        </p:txBody>
      </p:sp>
      <p:sp>
        <p:nvSpPr>
          <p:cNvPr id="322" name="Google Shape;322;g23bc28e4487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610cdb19ab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1" name="Google Shape;351;g2610cdb19a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a:t>
            </a:r>
            <a:r>
              <a:rPr lang="en-US" sz="1200">
                <a:solidFill>
                  <a:schemeClr val="dk1"/>
                </a:solidFill>
                <a:latin typeface="Calibri"/>
                <a:ea typeface="Calibri"/>
                <a:cs typeface="Calibri"/>
                <a:sym typeface="Calibri"/>
              </a:rPr>
              <a:t>Stein MD, Conti MT, Kenney S, et al. Adverse childhood experience effects on opioid use initiation, injection drug use, and overdose among persons with opioid use disorder. Drug Alcohol Depend. 2017;179:325-329. doi:10.1016/j.drugalcdep.2017.07.007</a:t>
            </a:r>
            <a:r>
              <a:rPr lang="en-US"/>
              <a:t> </a:t>
            </a:r>
            <a:endParaRPr/>
          </a:p>
        </p:txBody>
      </p:sp>
      <p:sp>
        <p:nvSpPr>
          <p:cNvPr id="360" name="Google Shape;3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Source: </a:t>
            </a:r>
            <a:r>
              <a:rPr lang="en-US" sz="1200" dirty="0">
                <a:solidFill>
                  <a:schemeClr val="dk1"/>
                </a:solidFill>
                <a:latin typeface="Calibri"/>
                <a:ea typeface="Calibri"/>
                <a:cs typeface="Calibri"/>
                <a:sym typeface="Calibri"/>
              </a:rPr>
              <a:t>https://pubmed.ncbi.nlm.nih.gov/28364579/</a:t>
            </a:r>
            <a:r>
              <a:rPr lang="en-US" dirty="0"/>
              <a:t> </a:t>
            </a:r>
            <a:endParaRPr dirty="0"/>
          </a:p>
        </p:txBody>
      </p:sp>
      <p:sp>
        <p:nvSpPr>
          <p:cNvPr id="371" name="Google Shape;3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a:t>
            </a:r>
            <a:r>
              <a:rPr lang="en-US" sz="1200">
                <a:solidFill>
                  <a:schemeClr val="dk1"/>
                </a:solidFill>
                <a:latin typeface="Calibri"/>
                <a:ea typeface="Calibri"/>
                <a:cs typeface="Calibri"/>
                <a:sym typeface="Calibri"/>
              </a:rPr>
              <a:t>Hughes K, Bellis MA, Hardcastle KA, Sethi D, Butchart A, Mikton C, Jones L., Dunne MP. The effect of multiple adverse childhood experiences on health: a systematic review and meta-analysis. The Lancet; 2017;2:e356-66.</a:t>
            </a:r>
            <a:r>
              <a:rPr lang="en-US"/>
              <a:t> </a:t>
            </a:r>
            <a:endParaRPr/>
          </a:p>
        </p:txBody>
      </p:sp>
      <p:sp>
        <p:nvSpPr>
          <p:cNvPr id="383" name="Google Shape;3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7" name="Google Shape;39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3bc28e448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3bc28e448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Fortunately, these three crises are preventable if we take a collaborative public health approach that addresses the complex and often related challenges that impact health. By building on community strengths—and focusing not just on treatment, but also on prevention—we can meet the immediate needs of those already affected while preventing future risk and negative health outcomes.</a:t>
            </a:r>
            <a:endParaRPr/>
          </a:p>
          <a:p>
            <a:pPr marL="0" lvl="0" indent="0" algn="l" rtl="0">
              <a:lnSpc>
                <a:spcPct val="100000"/>
              </a:lnSpc>
              <a:spcBef>
                <a:spcPts val="0"/>
              </a:spcBef>
              <a:spcAft>
                <a:spcPts val="0"/>
              </a:spcAft>
              <a:buSzPts val="1400"/>
              <a:buNone/>
            </a:pPr>
            <a:endParaRPr/>
          </a:p>
        </p:txBody>
      </p:sp>
      <p:sp>
        <p:nvSpPr>
          <p:cNvPr id="427" name="Google Shape;4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3bc28e448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1" name="Google Shape;451;g23bc28e448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we encourage you to take a look at these pages and find areas in your own work where you can begin building bridges and making connections. </a:t>
            </a:r>
            <a:endParaRPr/>
          </a:p>
        </p:txBody>
      </p:sp>
      <p:sp>
        <p:nvSpPr>
          <p:cNvPr id="469" name="Google Shape;4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bc28e448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3bc28e448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bc28e4487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3bc28e4487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10cdb19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610cdb19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610cdb19a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t>ACEs are potentially traumatic events that happen in childhood, such as experiencing violence, abuse, or neglect; or witnessing violence in the home or community.   ​</a:t>
            </a:r>
            <a:endParaRPr sz="1800" dirty="0"/>
          </a:p>
          <a:p>
            <a:pPr marL="0" lvl="0" indent="0" algn="l" rtl="0">
              <a:lnSpc>
                <a:spcPct val="100000"/>
              </a:lnSpc>
              <a:spcBef>
                <a:spcPts val="0"/>
              </a:spcBef>
              <a:spcAft>
                <a:spcPts val="0"/>
              </a:spcAft>
              <a:buSzPts val="1400"/>
              <a:buNone/>
            </a:pPr>
            <a:endParaRPr dirty="0"/>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3bc28e448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3bc28e4487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t>Adverse childhood experiences are an urgent public health issue. Research has shown that 64% of adults have experienced at least one ACE and 1 in 6 adults have experienced four or more types of ACEs. The impact of ACEs on health is vast. At least 7 of the top 10 leading causes of deaths in the United States are associated with ACEs.</a:t>
            </a:r>
          </a:p>
          <a:p>
            <a:pPr marL="0" lvl="0" indent="0" algn="l" rtl="0">
              <a:lnSpc>
                <a:spcPct val="115000"/>
              </a:lnSpc>
              <a:spcBef>
                <a:spcPts val="0"/>
              </a:spcBef>
              <a:spcAft>
                <a:spcPts val="0"/>
              </a:spcAft>
              <a:buClr>
                <a:schemeClr val="dk1"/>
              </a:buClr>
              <a:buSzPts val="1100"/>
              <a:buFont typeface="Arial"/>
              <a:buNone/>
            </a:pPr>
            <a:endParaRPr lang="en-US" sz="1800" dirty="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800" dirty="0"/>
              <a:t>•Multiracial: 77.1%</a:t>
            </a:r>
          </a:p>
          <a:p>
            <a:pPr marL="0" lvl="0" indent="0" algn="l" rtl="0">
              <a:lnSpc>
                <a:spcPct val="115000"/>
              </a:lnSpc>
              <a:spcBef>
                <a:spcPts val="0"/>
              </a:spcBef>
              <a:spcAft>
                <a:spcPts val="0"/>
              </a:spcAft>
              <a:buClr>
                <a:schemeClr val="dk1"/>
              </a:buClr>
              <a:buSzPts val="1100"/>
              <a:buFont typeface="Arial"/>
              <a:buNone/>
            </a:pPr>
            <a:r>
              <a:rPr lang="en-US" sz="1800" dirty="0"/>
              <a:t>•AI/AN: 74.6%</a:t>
            </a:r>
          </a:p>
          <a:p>
            <a:pPr marL="0" lvl="0" indent="0" algn="l" rtl="0">
              <a:lnSpc>
                <a:spcPct val="115000"/>
              </a:lnSpc>
              <a:spcBef>
                <a:spcPts val="0"/>
              </a:spcBef>
              <a:spcAft>
                <a:spcPts val="0"/>
              </a:spcAft>
              <a:buClr>
                <a:schemeClr val="dk1"/>
              </a:buClr>
              <a:buSzPts val="1100"/>
              <a:buFont typeface="Arial"/>
              <a:buNone/>
            </a:pPr>
            <a:r>
              <a:rPr lang="en-US" sz="1800" dirty="0"/>
              <a:t>•Black: 70.1%</a:t>
            </a:r>
          </a:p>
          <a:p>
            <a:pPr marL="0" lvl="0" indent="0" algn="l" rtl="0">
              <a:lnSpc>
                <a:spcPct val="115000"/>
              </a:lnSpc>
              <a:spcBef>
                <a:spcPts val="0"/>
              </a:spcBef>
              <a:spcAft>
                <a:spcPts val="0"/>
              </a:spcAft>
              <a:buClr>
                <a:schemeClr val="dk1"/>
              </a:buClr>
              <a:buSzPts val="1100"/>
              <a:buFont typeface="Arial"/>
              <a:buNone/>
            </a:pPr>
            <a:r>
              <a:rPr lang="en-US" sz="1800" dirty="0"/>
              <a:t>•NH/OPI: 66.7%</a:t>
            </a:r>
          </a:p>
          <a:p>
            <a:pPr marL="0" lvl="0" indent="0" algn="l" rtl="0">
              <a:lnSpc>
                <a:spcPct val="115000"/>
              </a:lnSpc>
              <a:spcBef>
                <a:spcPts val="0"/>
              </a:spcBef>
              <a:spcAft>
                <a:spcPts val="0"/>
              </a:spcAft>
              <a:buClr>
                <a:schemeClr val="dk1"/>
              </a:buClr>
              <a:buSzPts val="1100"/>
              <a:buFont typeface="Arial"/>
              <a:buNone/>
            </a:pPr>
            <a:r>
              <a:rPr lang="en-US" sz="1800" dirty="0"/>
              <a:t>•Hispanic or Latino: 65.1%</a:t>
            </a:r>
          </a:p>
          <a:p>
            <a:pPr marL="0" lvl="0" indent="0" algn="l" rtl="0">
              <a:lnSpc>
                <a:spcPct val="115000"/>
              </a:lnSpc>
              <a:spcBef>
                <a:spcPts val="0"/>
              </a:spcBef>
              <a:spcAft>
                <a:spcPts val="0"/>
              </a:spcAft>
              <a:buClr>
                <a:schemeClr val="dk1"/>
              </a:buClr>
              <a:buSzPts val="1100"/>
              <a:buFont typeface="Arial"/>
              <a:buNone/>
            </a:pPr>
            <a:r>
              <a:rPr lang="en-US" sz="1800" dirty="0"/>
              <a:t>•White: 62.9%</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800" dirty="0"/>
              <a:t>•Asian: 50.2%</a:t>
            </a:r>
          </a:p>
          <a:p>
            <a:pPr marL="0" lvl="0" indent="0" algn="l" rtl="0">
              <a:lnSpc>
                <a:spcPct val="115000"/>
              </a:lnSpc>
              <a:spcBef>
                <a:spcPts val="0"/>
              </a:spcBef>
              <a:spcAft>
                <a:spcPts val="0"/>
              </a:spcAft>
              <a:buClr>
                <a:schemeClr val="dk1"/>
              </a:buClr>
              <a:buSzPts val="1100"/>
              <a:buFont typeface="Arial"/>
              <a:buNone/>
            </a:pPr>
            <a:endParaRPr lang="en-US" sz="1800" dirty="0"/>
          </a:p>
          <a:p>
            <a:pPr marL="0" lvl="0" indent="0" algn="l" rtl="0">
              <a:lnSpc>
                <a:spcPct val="115000"/>
              </a:lnSpc>
              <a:spcBef>
                <a:spcPts val="0"/>
              </a:spcBef>
              <a:spcAft>
                <a:spcPts val="0"/>
              </a:spcAft>
              <a:buClr>
                <a:schemeClr val="dk1"/>
              </a:buClr>
              <a:buSzPts val="1100"/>
              <a:buFont typeface="Arial"/>
              <a:buNone/>
            </a:pPr>
            <a:r>
              <a:rPr lang="en-US" sz="1800" u="sng" dirty="0">
                <a:solidFill>
                  <a:srgbClr val="0563C1"/>
                </a:solidFill>
                <a:effectLst/>
                <a:latin typeface="Calibri" panose="020F0502020204030204" pitchFamily="34" charset="0"/>
                <a:ea typeface="Calibri" panose="020F0502020204030204" pitchFamily="34" charset="0"/>
                <a:hlinkClick r:id="rId3"/>
              </a:rPr>
              <a:t>WISQARS Leading Causes of Death Visualization Tool (cdc.gov)</a:t>
            </a:r>
            <a:endParaRPr lang="en-US" sz="1800" dirty="0"/>
          </a:p>
          <a:p>
            <a:pPr marL="0" lvl="0" indent="0" algn="l" rtl="0">
              <a:lnSpc>
                <a:spcPct val="115000"/>
              </a:lnSpc>
              <a:spcBef>
                <a:spcPts val="0"/>
              </a:spcBef>
              <a:spcAft>
                <a:spcPts val="0"/>
              </a:spcAft>
              <a:buClr>
                <a:schemeClr val="dk1"/>
              </a:buClr>
              <a:buSzPts val="1100"/>
              <a:buFont typeface="Arial"/>
              <a:buNone/>
            </a:pPr>
            <a:r>
              <a:rPr lang="en-US" sz="1800" dirty="0">
                <a:effectLst/>
                <a:latin typeface="Segoe UI" panose="020B0502040204020203" pitchFamily="34" charset="0"/>
              </a:rPr>
              <a:t>ACEs are related to at least 7 of the leading causes of death. ACEs are related to heart disease, malignant neoplasms (i.e., cancer), unintentional and other injury, cerebrovascular conditions (includes stroke), chronic lower respiratory disease (this includes asthma), diabetes, and nephritis (i.e., kidney disease). The classifications are slightly different because the BRFSS paper is pulled from survey data and WISQARS leading causes of death are pulled from ICD-10 categories/codes. </a:t>
            </a:r>
            <a:endParaRPr sz="1800" dirty="0"/>
          </a:p>
        </p:txBody>
      </p:sp>
      <p:sp>
        <p:nvSpPr>
          <p:cNvPr id="209" name="Google Shape;209;g23bc28e4487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t>ACEs can have effects that are seen throughout life -  increasing the possibility of everything from depression and suicide, infectious and chronic diseases and risky behaviors.</a:t>
            </a:r>
            <a:endParaRPr/>
          </a:p>
        </p:txBody>
      </p:sp>
      <p:sp>
        <p:nvSpPr>
          <p:cNvPr id="238" name="Google Shape;2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dirty="0"/>
              <a:t>Next, I’d like to bridge to overdose. Drug overdose is a poisoning that happens when a drug is taken in excessive amounts. An overdose can be fatal or nonfatal and all overdoses come with their own emotional and economic tolls. </a:t>
            </a:r>
            <a:endParaRPr sz="1400" dirty="0"/>
          </a:p>
        </p:txBody>
      </p:sp>
      <p:sp>
        <p:nvSpPr>
          <p:cNvPr id="253" name="Google Shape;2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4"/>
          <p:cNvSpPr/>
          <p:nvPr/>
        </p:nvSpPr>
        <p:spPr>
          <a:xfrm>
            <a:off x="0" y="0"/>
            <a:ext cx="12192000" cy="6858000"/>
          </a:xfrm>
          <a:prstGeom prst="rect">
            <a:avLst/>
          </a:prstGeom>
          <a:solidFill>
            <a:srgbClr val="D9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6000"/>
              <a:buFont typeface="Krona One"/>
              <a:buNone/>
              <a:defRPr sz="6000">
                <a:solidFill>
                  <a:srgbClr val="002C5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2C5F"/>
              </a:buClr>
              <a:buSzPts val="2400"/>
              <a:buNone/>
              <a:defRPr sz="2400">
                <a:solidFill>
                  <a:srgbClr val="002C5F"/>
                </a:solidFill>
              </a:defRPr>
            </a:lvl1pPr>
            <a:lvl2pPr lvl="1" algn="ctr">
              <a:lnSpc>
                <a:spcPct val="90000"/>
              </a:lnSpc>
              <a:spcBef>
                <a:spcPts val="500"/>
              </a:spcBef>
              <a:spcAft>
                <a:spcPts val="0"/>
              </a:spcAft>
              <a:buClr>
                <a:srgbClr val="002C5F"/>
              </a:buClr>
              <a:buSzPts val="2000"/>
              <a:buNone/>
              <a:defRPr sz="2000"/>
            </a:lvl2pPr>
            <a:lvl3pPr lvl="2" algn="ctr">
              <a:lnSpc>
                <a:spcPct val="90000"/>
              </a:lnSpc>
              <a:spcBef>
                <a:spcPts val="500"/>
              </a:spcBef>
              <a:spcAft>
                <a:spcPts val="0"/>
              </a:spcAft>
              <a:buClr>
                <a:srgbClr val="002C5F"/>
              </a:buClr>
              <a:buSzPts val="1800"/>
              <a:buNone/>
              <a:defRPr sz="1800"/>
            </a:lvl3pPr>
            <a:lvl4pPr lvl="3" algn="ctr">
              <a:lnSpc>
                <a:spcPct val="90000"/>
              </a:lnSpc>
              <a:spcBef>
                <a:spcPts val="500"/>
              </a:spcBef>
              <a:spcAft>
                <a:spcPts val="0"/>
              </a:spcAft>
              <a:buClr>
                <a:srgbClr val="002C5F"/>
              </a:buClr>
              <a:buSzPts val="1600"/>
              <a:buNone/>
              <a:defRPr sz="1600"/>
            </a:lvl4pPr>
            <a:lvl5pPr lvl="4" algn="ctr">
              <a:lnSpc>
                <a:spcPct val="90000"/>
              </a:lnSpc>
              <a:spcBef>
                <a:spcPts val="500"/>
              </a:spcBef>
              <a:spcAft>
                <a:spcPts val="0"/>
              </a:spcAft>
              <a:buClr>
                <a:srgbClr val="002C5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4"/>
          <p:cNvPicPr preferRelativeResize="0"/>
          <p:nvPr/>
        </p:nvPicPr>
        <p:blipFill rotWithShape="1">
          <a:blip r:embed="rId2">
            <a:alphaModFix/>
          </a:blip>
          <a:srcRect/>
          <a:stretch/>
        </p:blipFill>
        <p:spPr>
          <a:xfrm>
            <a:off x="428666" y="668360"/>
            <a:ext cx="3453189" cy="3458859"/>
          </a:xfrm>
          <a:prstGeom prst="rect">
            <a:avLst/>
          </a:prstGeom>
          <a:noFill/>
          <a:ln>
            <a:noFill/>
          </a:ln>
        </p:spPr>
      </p:pic>
      <p:pic>
        <p:nvPicPr>
          <p:cNvPr id="23" name="Google Shape;23;p24"/>
          <p:cNvPicPr preferRelativeResize="0"/>
          <p:nvPr/>
        </p:nvPicPr>
        <p:blipFill rotWithShape="1">
          <a:blip r:embed="rId3">
            <a:alphaModFix amt="56000"/>
          </a:blip>
          <a:srcRect/>
          <a:stretch/>
        </p:blipFill>
        <p:spPr>
          <a:xfrm>
            <a:off x="0" y="1623895"/>
            <a:ext cx="12192000" cy="4939484"/>
          </a:xfrm>
          <a:prstGeom prst="rect">
            <a:avLst/>
          </a:prstGeom>
          <a:noFill/>
          <a:ln>
            <a:noFill/>
          </a:ln>
        </p:spPr>
      </p:pic>
      <p:pic>
        <p:nvPicPr>
          <p:cNvPr id="24" name="Google Shape;24;p24"/>
          <p:cNvPicPr preferRelativeResize="0"/>
          <p:nvPr/>
        </p:nvPicPr>
        <p:blipFill rotWithShape="1">
          <a:blip r:embed="rId4">
            <a:alphaModFix/>
          </a:blip>
          <a:srcRect/>
          <a:stretch/>
        </p:blipFill>
        <p:spPr>
          <a:xfrm>
            <a:off x="9473161" y="2376830"/>
            <a:ext cx="2269903" cy="3402203"/>
          </a:xfrm>
          <a:prstGeom prst="rect">
            <a:avLst/>
          </a:prstGeom>
          <a:noFill/>
          <a:ln>
            <a:noFill/>
          </a:ln>
        </p:spPr>
      </p:pic>
      <p:sp>
        <p:nvSpPr>
          <p:cNvPr id="25" name="Google Shape;25;p24"/>
          <p:cNvSpPr/>
          <p:nvPr/>
        </p:nvSpPr>
        <p:spPr>
          <a:xfrm>
            <a:off x="-9107" y="5768701"/>
            <a:ext cx="12201107" cy="1089298"/>
          </a:xfrm>
          <a:prstGeom prst="rect">
            <a:avLst/>
          </a:prstGeom>
          <a:solidFill>
            <a:srgbClr val="002C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2C5F"/>
              </a:buClr>
              <a:buSzPts val="5000"/>
              <a:buFont typeface="Krona On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2" name="Google Shape;9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95"/>
        <p:cNvGrpSpPr/>
        <p:nvPr/>
      </p:nvGrpSpPr>
      <p:grpSpPr>
        <a:xfrm>
          <a:off x="0" y="0"/>
          <a:ext cx="0" cy="0"/>
          <a:chOff x="0" y="0"/>
          <a:chExt cx="0" cy="0"/>
        </a:xfrm>
      </p:grpSpPr>
      <p:sp>
        <p:nvSpPr>
          <p:cNvPr id="96" name="Google Shape;96;p35"/>
          <p:cNvSpPr/>
          <p:nvPr/>
        </p:nvSpPr>
        <p:spPr>
          <a:xfrm>
            <a:off x="0" y="0"/>
            <a:ext cx="12192000" cy="6858000"/>
          </a:xfrm>
          <a:prstGeom prst="rect">
            <a:avLst/>
          </a:prstGeom>
          <a:solidFill>
            <a:srgbClr val="B8E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4000"/>
              <a:buFont typeface="Krona One"/>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Section Header">
  <p:cSld name="9_Section Header">
    <p:bg>
      <p:bgPr>
        <a:solidFill>
          <a:srgbClr val="F7F0E3"/>
        </a:solidFill>
        <a:effectLst/>
      </p:bgPr>
    </p:bg>
    <p:spTree>
      <p:nvGrpSpPr>
        <p:cNvPr id="1" name="Shape 101"/>
        <p:cNvGrpSpPr/>
        <p:nvPr/>
      </p:nvGrpSpPr>
      <p:grpSpPr>
        <a:xfrm>
          <a:off x="0" y="0"/>
          <a:ext cx="0" cy="0"/>
          <a:chOff x="0" y="0"/>
          <a:chExt cx="0" cy="0"/>
        </a:xfrm>
      </p:grpSpPr>
      <p:sp>
        <p:nvSpPr>
          <p:cNvPr id="102" name="Google Shape;102;p36"/>
          <p:cNvSpPr/>
          <p:nvPr/>
        </p:nvSpPr>
        <p:spPr>
          <a:xfrm>
            <a:off x="0" y="0"/>
            <a:ext cx="12192000" cy="6858000"/>
          </a:xfrm>
          <a:prstGeom prst="rect">
            <a:avLst/>
          </a:prstGeom>
          <a:solidFill>
            <a:schemeClr val="lt1">
              <a:alpha val="6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3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6"/>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C5F"/>
              </a:buClr>
              <a:buSzPts val="2400"/>
              <a:buNone/>
              <a:defRPr sz="2400" b="1"/>
            </a:lvl1pPr>
            <a:lvl2pPr marL="914400" lvl="1" indent="-228600" algn="l">
              <a:lnSpc>
                <a:spcPct val="90000"/>
              </a:lnSpc>
              <a:spcBef>
                <a:spcPts val="500"/>
              </a:spcBef>
              <a:spcAft>
                <a:spcPts val="0"/>
              </a:spcAft>
              <a:buClr>
                <a:srgbClr val="002C5F"/>
              </a:buClr>
              <a:buSzPts val="2000"/>
              <a:buNone/>
              <a:defRPr sz="2000" b="1"/>
            </a:lvl2pPr>
            <a:lvl3pPr marL="1371600" lvl="2" indent="-228600" algn="l">
              <a:lnSpc>
                <a:spcPct val="90000"/>
              </a:lnSpc>
              <a:spcBef>
                <a:spcPts val="500"/>
              </a:spcBef>
              <a:spcAft>
                <a:spcPts val="0"/>
              </a:spcAft>
              <a:buClr>
                <a:srgbClr val="002C5F"/>
              </a:buClr>
              <a:buSzPts val="1800"/>
              <a:buNone/>
              <a:defRPr sz="1800" b="1"/>
            </a:lvl3pPr>
            <a:lvl4pPr marL="1828800" lvl="3" indent="-228600" algn="l">
              <a:lnSpc>
                <a:spcPct val="90000"/>
              </a:lnSpc>
              <a:spcBef>
                <a:spcPts val="500"/>
              </a:spcBef>
              <a:spcAft>
                <a:spcPts val="0"/>
              </a:spcAft>
              <a:buClr>
                <a:srgbClr val="002C5F"/>
              </a:buClr>
              <a:buSzPts val="1600"/>
              <a:buNone/>
              <a:defRPr sz="1600" b="1"/>
            </a:lvl4pPr>
            <a:lvl5pPr marL="2286000" lvl="4" indent="-228600" algn="l">
              <a:lnSpc>
                <a:spcPct val="90000"/>
              </a:lnSpc>
              <a:spcBef>
                <a:spcPts val="500"/>
              </a:spcBef>
              <a:spcAft>
                <a:spcPts val="0"/>
              </a:spcAft>
              <a:buClr>
                <a:srgbClr val="002C5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C5F"/>
              </a:buClr>
              <a:buSzPts val="2400"/>
              <a:buNone/>
              <a:defRPr sz="2400" b="1"/>
            </a:lvl1pPr>
            <a:lvl2pPr marL="914400" lvl="1" indent="-228600" algn="l">
              <a:lnSpc>
                <a:spcPct val="90000"/>
              </a:lnSpc>
              <a:spcBef>
                <a:spcPts val="500"/>
              </a:spcBef>
              <a:spcAft>
                <a:spcPts val="0"/>
              </a:spcAft>
              <a:buClr>
                <a:srgbClr val="002C5F"/>
              </a:buClr>
              <a:buSzPts val="2000"/>
              <a:buNone/>
              <a:defRPr sz="2000" b="1"/>
            </a:lvl2pPr>
            <a:lvl3pPr marL="1371600" lvl="2" indent="-228600" algn="l">
              <a:lnSpc>
                <a:spcPct val="90000"/>
              </a:lnSpc>
              <a:spcBef>
                <a:spcPts val="500"/>
              </a:spcBef>
              <a:spcAft>
                <a:spcPts val="0"/>
              </a:spcAft>
              <a:buClr>
                <a:srgbClr val="002C5F"/>
              </a:buClr>
              <a:buSzPts val="1800"/>
              <a:buNone/>
              <a:defRPr sz="1800" b="1"/>
            </a:lvl3pPr>
            <a:lvl4pPr marL="1828800" lvl="3" indent="-228600" algn="l">
              <a:lnSpc>
                <a:spcPct val="90000"/>
              </a:lnSpc>
              <a:spcBef>
                <a:spcPts val="500"/>
              </a:spcBef>
              <a:spcAft>
                <a:spcPts val="0"/>
              </a:spcAft>
              <a:buClr>
                <a:srgbClr val="002C5F"/>
              </a:buClr>
              <a:buSzPts val="1600"/>
              <a:buNone/>
              <a:defRPr sz="1600" b="1"/>
            </a:lvl4pPr>
            <a:lvl5pPr marL="2286000" lvl="4" indent="-228600" algn="l">
              <a:lnSpc>
                <a:spcPct val="90000"/>
              </a:lnSpc>
              <a:spcBef>
                <a:spcPts val="500"/>
              </a:spcBef>
              <a:spcAft>
                <a:spcPts val="0"/>
              </a:spcAft>
              <a:buClr>
                <a:srgbClr val="002C5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C5F"/>
              </a:buClr>
              <a:buSzPts val="3200"/>
              <a:buFont typeface="Krona On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C5F"/>
              </a:buClr>
              <a:buSzPts val="3200"/>
              <a:buChar char="•"/>
              <a:defRPr sz="3200"/>
            </a:lvl1pPr>
            <a:lvl2pPr marL="914400" lvl="1" indent="-406400" algn="l">
              <a:lnSpc>
                <a:spcPct val="90000"/>
              </a:lnSpc>
              <a:spcBef>
                <a:spcPts val="500"/>
              </a:spcBef>
              <a:spcAft>
                <a:spcPts val="0"/>
              </a:spcAft>
              <a:buClr>
                <a:srgbClr val="002C5F"/>
              </a:buClr>
              <a:buSzPts val="2800"/>
              <a:buChar char="•"/>
              <a:defRPr sz="2800"/>
            </a:lvl2pPr>
            <a:lvl3pPr marL="1371600" lvl="2" indent="-381000" algn="l">
              <a:lnSpc>
                <a:spcPct val="90000"/>
              </a:lnSpc>
              <a:spcBef>
                <a:spcPts val="500"/>
              </a:spcBef>
              <a:spcAft>
                <a:spcPts val="0"/>
              </a:spcAft>
              <a:buClr>
                <a:srgbClr val="002C5F"/>
              </a:buClr>
              <a:buSzPts val="2400"/>
              <a:buChar char="•"/>
              <a:defRPr sz="2400"/>
            </a:lvl3pPr>
            <a:lvl4pPr marL="1828800" lvl="3" indent="-355600" algn="l">
              <a:lnSpc>
                <a:spcPct val="90000"/>
              </a:lnSpc>
              <a:spcBef>
                <a:spcPts val="500"/>
              </a:spcBef>
              <a:spcAft>
                <a:spcPts val="0"/>
              </a:spcAft>
              <a:buClr>
                <a:srgbClr val="002C5F"/>
              </a:buClr>
              <a:buSzPts val="2000"/>
              <a:buChar char="•"/>
              <a:defRPr sz="2000"/>
            </a:lvl4pPr>
            <a:lvl5pPr marL="2286000" lvl="4" indent="-355600" algn="l">
              <a:lnSpc>
                <a:spcPct val="90000"/>
              </a:lnSpc>
              <a:spcBef>
                <a:spcPts val="500"/>
              </a:spcBef>
              <a:spcAft>
                <a:spcPts val="0"/>
              </a:spcAft>
              <a:buClr>
                <a:srgbClr val="002C5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C5F"/>
              </a:buClr>
              <a:buSzPts val="1600"/>
              <a:buNone/>
              <a:defRPr sz="1600"/>
            </a:lvl1pPr>
            <a:lvl2pPr marL="914400" lvl="1" indent="-228600" algn="l">
              <a:lnSpc>
                <a:spcPct val="90000"/>
              </a:lnSpc>
              <a:spcBef>
                <a:spcPts val="500"/>
              </a:spcBef>
              <a:spcAft>
                <a:spcPts val="0"/>
              </a:spcAft>
              <a:buClr>
                <a:srgbClr val="002C5F"/>
              </a:buClr>
              <a:buSzPts val="1400"/>
              <a:buNone/>
              <a:defRPr sz="1400"/>
            </a:lvl2pPr>
            <a:lvl3pPr marL="1371600" lvl="2" indent="-228600" algn="l">
              <a:lnSpc>
                <a:spcPct val="90000"/>
              </a:lnSpc>
              <a:spcBef>
                <a:spcPts val="500"/>
              </a:spcBef>
              <a:spcAft>
                <a:spcPts val="0"/>
              </a:spcAft>
              <a:buClr>
                <a:srgbClr val="002C5F"/>
              </a:buClr>
              <a:buSzPts val="1200"/>
              <a:buNone/>
              <a:defRPr sz="1200"/>
            </a:lvl3pPr>
            <a:lvl4pPr marL="1828800" lvl="3" indent="-228600" algn="l">
              <a:lnSpc>
                <a:spcPct val="90000"/>
              </a:lnSpc>
              <a:spcBef>
                <a:spcPts val="500"/>
              </a:spcBef>
              <a:spcAft>
                <a:spcPts val="0"/>
              </a:spcAft>
              <a:buClr>
                <a:srgbClr val="002C5F"/>
              </a:buClr>
              <a:buSzPts val="1000"/>
              <a:buNone/>
              <a:defRPr sz="1000"/>
            </a:lvl4pPr>
            <a:lvl5pPr marL="2286000" lvl="4" indent="-228600" algn="l">
              <a:lnSpc>
                <a:spcPct val="90000"/>
              </a:lnSpc>
              <a:spcBef>
                <a:spcPts val="500"/>
              </a:spcBef>
              <a:spcAft>
                <a:spcPts val="0"/>
              </a:spcAft>
              <a:buClr>
                <a:srgbClr val="002C5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C5F"/>
              </a:buClr>
              <a:buSzPts val="3200"/>
              <a:buFont typeface="Krona On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a:spLocks noGrp="1"/>
          </p:cNvSpPr>
          <p:nvPr>
            <p:ph type="pic" idx="2"/>
          </p:nvPr>
        </p:nvSpPr>
        <p:spPr>
          <a:xfrm>
            <a:off x="5183188" y="987425"/>
            <a:ext cx="6172200" cy="4873625"/>
          </a:xfrm>
          <a:prstGeom prst="rect">
            <a:avLst/>
          </a:prstGeom>
          <a:noFill/>
          <a:ln>
            <a:noFill/>
          </a:ln>
        </p:spPr>
      </p:sp>
      <p:sp>
        <p:nvSpPr>
          <p:cNvPr id="143" name="Google Shape;143;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C5F"/>
              </a:buClr>
              <a:buSzPts val="1600"/>
              <a:buNone/>
              <a:defRPr sz="1600"/>
            </a:lvl1pPr>
            <a:lvl2pPr marL="914400" lvl="1" indent="-228600" algn="l">
              <a:lnSpc>
                <a:spcPct val="90000"/>
              </a:lnSpc>
              <a:spcBef>
                <a:spcPts val="500"/>
              </a:spcBef>
              <a:spcAft>
                <a:spcPts val="0"/>
              </a:spcAft>
              <a:buClr>
                <a:srgbClr val="002C5F"/>
              </a:buClr>
              <a:buSzPts val="1400"/>
              <a:buNone/>
              <a:defRPr sz="1400"/>
            </a:lvl2pPr>
            <a:lvl3pPr marL="1371600" lvl="2" indent="-228600" algn="l">
              <a:lnSpc>
                <a:spcPct val="90000"/>
              </a:lnSpc>
              <a:spcBef>
                <a:spcPts val="500"/>
              </a:spcBef>
              <a:spcAft>
                <a:spcPts val="0"/>
              </a:spcAft>
              <a:buClr>
                <a:srgbClr val="002C5F"/>
              </a:buClr>
              <a:buSzPts val="1200"/>
              <a:buNone/>
              <a:defRPr sz="1200"/>
            </a:lvl3pPr>
            <a:lvl4pPr marL="1828800" lvl="3" indent="-228600" algn="l">
              <a:lnSpc>
                <a:spcPct val="90000"/>
              </a:lnSpc>
              <a:spcBef>
                <a:spcPts val="500"/>
              </a:spcBef>
              <a:spcAft>
                <a:spcPts val="0"/>
              </a:spcAft>
              <a:buClr>
                <a:srgbClr val="002C5F"/>
              </a:buClr>
              <a:buSzPts val="1000"/>
              <a:buNone/>
              <a:defRPr sz="1000"/>
            </a:lvl4pPr>
            <a:lvl5pPr marL="2286000" lvl="4" indent="-228600" algn="l">
              <a:lnSpc>
                <a:spcPct val="90000"/>
              </a:lnSpc>
              <a:spcBef>
                <a:spcPts val="500"/>
              </a:spcBef>
              <a:spcAft>
                <a:spcPts val="0"/>
              </a:spcAft>
              <a:buClr>
                <a:srgbClr val="002C5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Section Header" type="secHead">
  <p:cSld name="SECTION_HEADER">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2C5F"/>
              </a:buClr>
              <a:buSzPts val="5000"/>
              <a:buFont typeface="Krona On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25"/>
          <p:cNvSpPr/>
          <p:nvPr/>
        </p:nvSpPr>
        <p:spPr>
          <a:xfrm>
            <a:off x="0" y="0"/>
            <a:ext cx="12192000" cy="6858000"/>
          </a:xfrm>
          <a:prstGeom prst="rect">
            <a:avLst/>
          </a:prstGeom>
          <a:solidFill>
            <a:srgbClr val="054A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3"/>
        <p:cNvGrpSpPr/>
        <p:nvPr/>
      </p:nvGrpSpPr>
      <p:grpSpPr>
        <a:xfrm>
          <a:off x="0" y="0"/>
          <a:ext cx="0" cy="0"/>
          <a:chOff x="0" y="0"/>
          <a:chExt cx="0" cy="0"/>
        </a:xfrm>
      </p:grpSpPr>
      <p:sp>
        <p:nvSpPr>
          <p:cNvPr id="34" name="Google Shape;34;p29"/>
          <p:cNvSpPr/>
          <p:nvPr/>
        </p:nvSpPr>
        <p:spPr>
          <a:xfrm>
            <a:off x="0" y="0"/>
            <a:ext cx="12192000" cy="6858000"/>
          </a:xfrm>
          <a:prstGeom prst="rect">
            <a:avLst/>
          </a:prstGeom>
          <a:solidFill>
            <a:srgbClr val="84CE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9"/>
        <p:cNvGrpSpPr/>
        <p:nvPr/>
      </p:nvGrpSpPr>
      <p:grpSpPr>
        <a:xfrm>
          <a:off x="0" y="0"/>
          <a:ext cx="0" cy="0"/>
          <a:chOff x="0" y="0"/>
          <a:chExt cx="0" cy="0"/>
        </a:xfrm>
      </p:grpSpPr>
      <p:sp>
        <p:nvSpPr>
          <p:cNvPr id="40" name="Google Shape;40;p26"/>
          <p:cNvSpPr/>
          <p:nvPr/>
        </p:nvSpPr>
        <p:spPr>
          <a:xfrm>
            <a:off x="0" y="0"/>
            <a:ext cx="12192000" cy="6858000"/>
          </a:xfrm>
          <a:prstGeom prst="rect">
            <a:avLst/>
          </a:prstGeom>
          <a:solidFill>
            <a:srgbClr val="D9F0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7F0E3"/>
        </a:solidFill>
        <a:effectLst/>
      </p:bgPr>
    </p:bg>
    <p:spTree>
      <p:nvGrpSpPr>
        <p:cNvPr id="1" name="Shape 46"/>
        <p:cNvGrpSpPr/>
        <p:nvPr/>
      </p:nvGrpSpPr>
      <p:grpSpPr>
        <a:xfrm>
          <a:off x="0" y="0"/>
          <a:ext cx="0" cy="0"/>
          <a:chOff x="0" y="0"/>
          <a:chExt cx="0" cy="0"/>
        </a:xfrm>
      </p:grpSpPr>
      <p:sp>
        <p:nvSpPr>
          <p:cNvPr id="47" name="Google Shape;47;p27"/>
          <p:cNvSpPr/>
          <p:nvPr/>
        </p:nvSpPr>
        <p:spPr>
          <a:xfrm>
            <a:off x="0" y="0"/>
            <a:ext cx="12192000" cy="6858000"/>
          </a:xfrm>
          <a:prstGeom prst="rect">
            <a:avLst/>
          </a:prstGeom>
          <a:solidFill>
            <a:srgbClr val="F7F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7"/>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rgbClr val="F7F0E3"/>
        </a:solidFill>
        <a:effectLst/>
      </p:bgPr>
    </p:bg>
    <p:spTree>
      <p:nvGrpSpPr>
        <p:cNvPr id="1" name="Shape 53"/>
        <p:cNvGrpSpPr/>
        <p:nvPr/>
      </p:nvGrpSpPr>
      <p:grpSpPr>
        <a:xfrm>
          <a:off x="0" y="0"/>
          <a:ext cx="0" cy="0"/>
          <a:chOff x="0" y="0"/>
          <a:chExt cx="0" cy="0"/>
        </a:xfrm>
      </p:grpSpPr>
      <p:sp>
        <p:nvSpPr>
          <p:cNvPr id="54" name="Google Shape;54;p28"/>
          <p:cNvSpPr/>
          <p:nvPr/>
        </p:nvSpPr>
        <p:spPr>
          <a:xfrm>
            <a:off x="0" y="0"/>
            <a:ext cx="12192000" cy="6858000"/>
          </a:xfrm>
          <a:prstGeom prst="rect">
            <a:avLst/>
          </a:prstGeom>
          <a:solidFill>
            <a:srgbClr val="E0D9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28"/>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60"/>
        <p:cNvGrpSpPr/>
        <p:nvPr/>
      </p:nvGrpSpPr>
      <p:grpSpPr>
        <a:xfrm>
          <a:off x="0" y="0"/>
          <a:ext cx="0" cy="0"/>
          <a:chOff x="0" y="0"/>
          <a:chExt cx="0" cy="0"/>
        </a:xfrm>
      </p:grpSpPr>
      <p:sp>
        <p:nvSpPr>
          <p:cNvPr id="61" name="Google Shape;61;p30"/>
          <p:cNvSpPr/>
          <p:nvPr/>
        </p:nvSpPr>
        <p:spPr>
          <a:xfrm>
            <a:off x="0" y="0"/>
            <a:ext cx="12192000" cy="6858000"/>
          </a:xfrm>
          <a:prstGeom prst="rect">
            <a:avLst/>
          </a:prstGeom>
          <a:solidFill>
            <a:srgbClr val="D9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0"/>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rgbClr val="F7F0E3"/>
        </a:solidFill>
        <a:effectLst/>
      </p:bgPr>
    </p:bg>
    <p:spTree>
      <p:nvGrpSpPr>
        <p:cNvPr id="1" name="Shape 67"/>
        <p:cNvGrpSpPr/>
        <p:nvPr/>
      </p:nvGrpSpPr>
      <p:grpSpPr>
        <a:xfrm>
          <a:off x="0" y="0"/>
          <a:ext cx="0" cy="0"/>
          <a:chOff x="0" y="0"/>
          <a:chExt cx="0" cy="0"/>
        </a:xfrm>
      </p:grpSpPr>
      <p:sp>
        <p:nvSpPr>
          <p:cNvPr id="68" name="Google Shape;68;p31"/>
          <p:cNvSpPr/>
          <p:nvPr/>
        </p:nvSpPr>
        <p:spPr>
          <a:xfrm>
            <a:off x="0" y="0"/>
            <a:ext cx="12192000" cy="6858000"/>
          </a:xfrm>
          <a:prstGeom prst="rect">
            <a:avLst/>
          </a:prstGeom>
          <a:solidFill>
            <a:srgbClr val="D9F0FF">
              <a:alpha val="6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31"/>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Section Header">
  <p:cSld name="8_Section Header">
    <p:bg>
      <p:bgPr>
        <a:solidFill>
          <a:srgbClr val="F7F0E3"/>
        </a:solidFill>
        <a:effectLst/>
      </p:bgPr>
    </p:bg>
    <p:spTree>
      <p:nvGrpSpPr>
        <p:cNvPr id="1" name="Shape 74"/>
        <p:cNvGrpSpPr/>
        <p:nvPr/>
      </p:nvGrpSpPr>
      <p:grpSpPr>
        <a:xfrm>
          <a:off x="0" y="0"/>
          <a:ext cx="0" cy="0"/>
          <a:chOff x="0" y="0"/>
          <a:chExt cx="0" cy="0"/>
        </a:xfrm>
      </p:grpSpPr>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32"/>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32"/>
          <p:cNvSpPr/>
          <p:nvPr/>
        </p:nvSpPr>
        <p:spPr>
          <a:xfrm>
            <a:off x="0" y="0"/>
            <a:ext cx="12192000" cy="6858000"/>
          </a:xfrm>
          <a:prstGeom prst="rect">
            <a:avLst/>
          </a:prstGeom>
          <a:solidFill>
            <a:srgbClr val="D9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 name="Google Shape;81;p32" descr="A picture containing night sky&#10;&#10;Description automatically generated"/>
          <p:cNvPicPr preferRelativeResize="0"/>
          <p:nvPr/>
        </p:nvPicPr>
        <p:blipFill rotWithShape="1">
          <a:blip r:embed="rId2">
            <a:alphaModFix amt="56000"/>
          </a:blip>
          <a:srcRect b="10431"/>
          <a:stretch/>
        </p:blipFill>
        <p:spPr>
          <a:xfrm>
            <a:off x="0" y="2433793"/>
            <a:ext cx="12192000" cy="4424207"/>
          </a:xfrm>
          <a:prstGeom prst="rect">
            <a:avLst/>
          </a:prstGeom>
          <a:noFill/>
          <a:ln>
            <a:noFill/>
          </a:ln>
        </p:spPr>
      </p:pic>
      <p:sp>
        <p:nvSpPr>
          <p:cNvPr id="82" name="Google Shape;82;p32"/>
          <p:cNvSpPr/>
          <p:nvPr/>
        </p:nvSpPr>
        <p:spPr>
          <a:xfrm>
            <a:off x="0" y="5768701"/>
            <a:ext cx="12201107" cy="1074798"/>
          </a:xfrm>
          <a:prstGeom prst="rect">
            <a:avLst/>
          </a:prstGeom>
          <a:solidFill>
            <a:srgbClr val="002C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C5F"/>
              </a:buClr>
              <a:buSzPts val="4000"/>
              <a:buFont typeface="Krona One"/>
              <a:buNone/>
              <a:defRPr sz="4000" b="0" i="0" u="none" strike="noStrike" cap="none">
                <a:solidFill>
                  <a:srgbClr val="002C5F"/>
                </a:solidFill>
                <a:latin typeface="Krona One"/>
                <a:ea typeface="Krona One"/>
                <a:cs typeface="Krona One"/>
                <a:sym typeface="Kron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2C5F"/>
              </a:buClr>
              <a:buSzPts val="2800"/>
              <a:buFont typeface="Arial"/>
              <a:buChar char="•"/>
              <a:defRPr sz="2800" b="0" i="0" u="none" strike="noStrike" cap="none">
                <a:solidFill>
                  <a:srgbClr val="002C5F"/>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C5F"/>
              </a:buClr>
              <a:buSzPts val="2400"/>
              <a:buFont typeface="Arial"/>
              <a:buChar char="•"/>
              <a:defRPr sz="2400" b="0" i="0" u="none" strike="noStrike" cap="none">
                <a:solidFill>
                  <a:srgbClr val="002C5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C5F"/>
              </a:buClr>
              <a:buSzPts val="2000"/>
              <a:buFont typeface="Arial"/>
              <a:buChar char="•"/>
              <a:defRPr sz="2000" b="0" i="0" u="none" strike="noStrike" cap="none">
                <a:solidFill>
                  <a:srgbClr val="002C5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C5F"/>
              </a:buClr>
              <a:buSzPts val="1800"/>
              <a:buFont typeface="Arial"/>
              <a:buChar char="•"/>
              <a:defRPr sz="1800" b="0" i="0" u="none" strike="noStrike" cap="none">
                <a:solidFill>
                  <a:srgbClr val="002C5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C5F"/>
              </a:buClr>
              <a:buSzPts val="1800"/>
              <a:buFont typeface="Arial"/>
              <a:buChar char="•"/>
              <a:defRPr sz="1800" b="0" i="0" u="none" strike="noStrike" cap="none">
                <a:solidFill>
                  <a:srgbClr val="002C5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suicide/facts/data.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suicide/facts/disparities-in-suicide.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urgentrelatedpreventable.org/"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2228335" y="849946"/>
            <a:ext cx="7483366" cy="316119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36666"/>
              </a:lnSpc>
              <a:spcBef>
                <a:spcPts val="0"/>
              </a:spcBef>
              <a:spcAft>
                <a:spcPts val="0"/>
              </a:spcAft>
              <a:buClr>
                <a:srgbClr val="002C5F"/>
              </a:buClr>
              <a:buSzPts val="6000"/>
              <a:buFont typeface="Krona One"/>
              <a:buNone/>
            </a:pPr>
            <a:r>
              <a:rPr lang="en-US"/>
              <a:t>Urgent. Related. Preventable.</a:t>
            </a:r>
            <a:endParaRPr/>
          </a:p>
        </p:txBody>
      </p:sp>
      <p:sp>
        <p:nvSpPr>
          <p:cNvPr id="165" name="Google Shape;165;p1"/>
          <p:cNvSpPr txBox="1">
            <a:spLocks noGrp="1"/>
          </p:cNvSpPr>
          <p:nvPr>
            <p:ph type="subTitle" idx="1"/>
          </p:nvPr>
        </p:nvSpPr>
        <p:spPr>
          <a:xfrm>
            <a:off x="2228325" y="4243300"/>
            <a:ext cx="7123200" cy="1249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C5F"/>
              </a:buClr>
              <a:buSzPts val="2000"/>
              <a:buNone/>
            </a:pPr>
            <a:r>
              <a:rPr lang="en-US" sz="2000" b="1"/>
              <a:t>Adverse childhood experiences (ACEs), overdose and suicide are urgent, related and preventable public health challenges that have consequences for </a:t>
            </a:r>
            <a:r>
              <a:rPr lang="en-US" sz="2000" b="1">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all of us</a:t>
            </a:r>
            <a:r>
              <a:rPr lang="en-US" sz="2000" b="1"/>
              <a:t>.</a:t>
            </a:r>
            <a:endParaRPr lang="en-US"/>
          </a:p>
        </p:txBody>
      </p:sp>
      <p:grpSp>
        <p:nvGrpSpPr>
          <p:cNvPr id="2" name="Group 1" descr="APHA and CDC logos&#10;">
            <a:extLst>
              <a:ext uri="{FF2B5EF4-FFF2-40B4-BE49-F238E27FC236}">
                <a16:creationId xmlns:a16="http://schemas.microsoft.com/office/drawing/2014/main" id="{AD6C70E1-90D1-C60F-6BF8-9171A2082E6C}"/>
              </a:ext>
            </a:extLst>
          </p:cNvPr>
          <p:cNvGrpSpPr/>
          <p:nvPr/>
        </p:nvGrpSpPr>
        <p:grpSpPr>
          <a:xfrm>
            <a:off x="4515465" y="5853182"/>
            <a:ext cx="3053727" cy="829325"/>
            <a:chOff x="4238778" y="5853182"/>
            <a:chExt cx="3053727" cy="829325"/>
          </a:xfrm>
        </p:grpSpPr>
        <p:pic>
          <p:nvPicPr>
            <p:cNvPr id="3" name="Google Shape;475;p22" descr="The American Public Health Association logo next to the Centers for Disease Control and Prevention logo. ">
              <a:extLst>
                <a:ext uri="{FF2B5EF4-FFF2-40B4-BE49-F238E27FC236}">
                  <a16:creationId xmlns:a16="http://schemas.microsoft.com/office/drawing/2014/main" id="{421D4010-18F7-61FA-7981-57321C9B57AC}"/>
                </a:ext>
              </a:extLst>
            </p:cNvPr>
            <p:cNvPicPr preferRelativeResize="0"/>
            <p:nvPr/>
          </p:nvPicPr>
          <p:blipFill rotWithShape="1">
            <a:blip r:embed="rId3">
              <a:alphaModFix/>
            </a:blip>
            <a:srcRect/>
            <a:stretch/>
          </p:blipFill>
          <p:spPr>
            <a:xfrm>
              <a:off x="4238778" y="5969043"/>
              <a:ext cx="1652270" cy="666462"/>
            </a:xfrm>
            <a:prstGeom prst="rect">
              <a:avLst/>
            </a:prstGeom>
            <a:noFill/>
            <a:ln>
              <a:noFill/>
            </a:ln>
          </p:spPr>
        </p:pic>
        <p:pic>
          <p:nvPicPr>
            <p:cNvPr id="4" name="Picture 3">
              <a:extLst>
                <a:ext uri="{FF2B5EF4-FFF2-40B4-BE49-F238E27FC236}">
                  <a16:creationId xmlns:a16="http://schemas.microsoft.com/office/drawing/2014/main" id="{4E7B12C9-DA9B-1F0F-8918-39D05457B859}"/>
                </a:ext>
              </a:extLst>
            </p:cNvPr>
            <p:cNvPicPr>
              <a:picLocks noChangeAspect="1"/>
            </p:cNvPicPr>
            <p:nvPr/>
          </p:nvPicPr>
          <p:blipFill>
            <a:blip r:embed="rId4"/>
            <a:srcRect/>
            <a:stretch/>
          </p:blipFill>
          <p:spPr>
            <a:xfrm>
              <a:off x="6250640" y="5853182"/>
              <a:ext cx="1041865" cy="82932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74" name="Google Shape;274;p7"/>
          <p:cNvSpPr txBox="1"/>
          <p:nvPr/>
        </p:nvSpPr>
        <p:spPr>
          <a:xfrm>
            <a:off x="8564529" y="5337714"/>
            <a:ext cx="3308812" cy="76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u="none" strike="noStrike" cap="none" dirty="0">
                <a:solidFill>
                  <a:srgbClr val="002C5F"/>
                </a:solidFill>
                <a:latin typeface="Calibri" panose="020F0502020204030204" pitchFamily="34" charset="0"/>
                <a:cs typeface="Calibri" panose="020F0502020204030204" pitchFamily="34" charset="0"/>
                <a:sym typeface="Arial"/>
              </a:rPr>
              <a:t>the annual increase in drug overdose deaths differed by race/ethnicity.</a:t>
            </a:r>
            <a:endParaRPr sz="1800" b="0" i="0" u="none" strike="noStrike" cap="none" dirty="0">
              <a:solidFill>
                <a:srgbClr val="002C5F"/>
              </a:solidFill>
              <a:latin typeface="Calibri" panose="020F0502020204030204" pitchFamily="34" charset="0"/>
              <a:ea typeface="Calibri"/>
              <a:cs typeface="Calibri" panose="020F0502020204030204" pitchFamily="34" charset="0"/>
              <a:sym typeface="Calibri"/>
            </a:endParaRPr>
          </a:p>
        </p:txBody>
      </p:sp>
      <p:graphicFrame>
        <p:nvGraphicFramePr>
          <p:cNvPr id="6" name="Chart 5" descr="A chart that compares the annual increase in drug overdose deaths by ethnicity between 2021 and 2022. In almost all cases (except White and NA/OPI), the deaths have increased. For AI/AN individuals, the overdose deaths increased the most dramatically.">
            <a:extLst>
              <a:ext uri="{FF2B5EF4-FFF2-40B4-BE49-F238E27FC236}">
                <a16:creationId xmlns:a16="http://schemas.microsoft.com/office/drawing/2014/main" id="{77FE3131-5D59-F4D8-A193-88E378C7760A}"/>
              </a:ext>
            </a:extLst>
          </p:cNvPr>
          <p:cNvGraphicFramePr/>
          <p:nvPr>
            <p:extLst>
              <p:ext uri="{D42A27DB-BD31-4B8C-83A1-F6EECF244321}">
                <p14:modId xmlns:p14="http://schemas.microsoft.com/office/powerpoint/2010/main" val="2134452318"/>
              </p:ext>
            </p:extLst>
          </p:nvPr>
        </p:nvGraphicFramePr>
        <p:xfrm>
          <a:off x="8314043" y="1939036"/>
          <a:ext cx="4119599" cy="4208692"/>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271;p7">
            <a:extLst>
              <a:ext uri="{FF2B5EF4-FFF2-40B4-BE49-F238E27FC236}">
                <a16:creationId xmlns:a16="http://schemas.microsoft.com/office/drawing/2014/main" id="{45B3DD31-4606-E69F-EFA6-B4A43C421923}"/>
              </a:ext>
            </a:extLst>
          </p:cNvPr>
          <p:cNvSpPr txBox="1"/>
          <p:nvPr/>
        </p:nvSpPr>
        <p:spPr>
          <a:xfrm>
            <a:off x="9346927" y="1691791"/>
            <a:ext cx="1732330" cy="4521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From 2021-2022</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275" name="Google Shape;275;p7">
            <a:extLst>
              <a:ext uri="{C183D7F6-B498-43B3-948B-1728B52AA6E4}">
                <adec:decorative xmlns:adec="http://schemas.microsoft.com/office/drawing/2017/decorative" val="1"/>
              </a:ext>
            </a:extLst>
          </p:cNvPr>
          <p:cNvCxnSpPr/>
          <p:nvPr/>
        </p:nvCxnSpPr>
        <p:spPr>
          <a:xfrm>
            <a:off x="8110501" y="1812938"/>
            <a:ext cx="0" cy="4399500"/>
          </a:xfrm>
          <a:prstGeom prst="straightConnector1">
            <a:avLst/>
          </a:prstGeom>
          <a:noFill/>
          <a:ln w="38100" cap="flat" cmpd="sng">
            <a:solidFill>
              <a:srgbClr val="F0AB00"/>
            </a:solidFill>
            <a:prstDash val="solid"/>
            <a:miter lim="800000"/>
            <a:headEnd type="none" w="sm" len="sm"/>
            <a:tailEnd type="none" w="sm" len="sm"/>
          </a:ln>
        </p:spPr>
      </p:cxnSp>
      <p:sp>
        <p:nvSpPr>
          <p:cNvPr id="273" name="Google Shape;273;p7"/>
          <p:cNvSpPr txBox="1"/>
          <p:nvPr/>
        </p:nvSpPr>
        <p:spPr>
          <a:xfrm>
            <a:off x="5753635" y="4367100"/>
            <a:ext cx="2237273" cy="922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dirty="0">
                <a:solidFill>
                  <a:srgbClr val="002C5F"/>
                </a:solidFill>
                <a:latin typeface="Calibri"/>
                <a:ea typeface="Calibri"/>
                <a:cs typeface="Calibri"/>
                <a:sym typeface="Calibri"/>
              </a:rPr>
              <a:t>d</a:t>
            </a:r>
            <a:r>
              <a:rPr lang="en-US" sz="2000" b="0" i="0" u="none" strike="noStrike" cap="none" dirty="0">
                <a:solidFill>
                  <a:srgbClr val="002C5F"/>
                </a:solidFill>
                <a:latin typeface="Calibri"/>
                <a:ea typeface="Calibri"/>
                <a:cs typeface="Calibri"/>
                <a:sym typeface="Calibri"/>
              </a:rPr>
              <a:t>rug overdose deaths occurred in the United States.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72" name="Google Shape;272;p7"/>
          <p:cNvSpPr txBox="1"/>
          <p:nvPr/>
        </p:nvSpPr>
        <p:spPr>
          <a:xfrm>
            <a:off x="5685181" y="3315125"/>
            <a:ext cx="2374180" cy="1147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5000" b="1" dirty="0">
                <a:solidFill>
                  <a:srgbClr val="054A91"/>
                </a:solidFill>
                <a:latin typeface="Calibri"/>
                <a:cs typeface="Calibri"/>
                <a:sym typeface="Calibri"/>
              </a:rPr>
              <a:t>107,941</a:t>
            </a:r>
            <a:endParaRPr sz="5000" b="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71" name="Google Shape;271;p7"/>
          <p:cNvSpPr txBox="1"/>
          <p:nvPr/>
        </p:nvSpPr>
        <p:spPr>
          <a:xfrm>
            <a:off x="6212421" y="2728800"/>
            <a:ext cx="1319700" cy="452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In </a:t>
            </a:r>
            <a:r>
              <a:rPr lang="en-US" sz="2000" dirty="0">
                <a:solidFill>
                  <a:srgbClr val="002C5F"/>
                </a:solidFill>
                <a:latin typeface="Calibri"/>
                <a:ea typeface="Calibri"/>
                <a:cs typeface="Calibri"/>
                <a:sym typeface="Calibri"/>
              </a:rPr>
              <a:t>2022</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270" name="Google Shape;270;p7">
            <a:extLst>
              <a:ext uri="{C183D7F6-B498-43B3-948B-1728B52AA6E4}">
                <adec:decorative xmlns:adec="http://schemas.microsoft.com/office/drawing/2017/decorative" val="1"/>
              </a:ext>
            </a:extLst>
          </p:cNvPr>
          <p:cNvCxnSpPr/>
          <p:nvPr/>
        </p:nvCxnSpPr>
        <p:spPr>
          <a:xfrm>
            <a:off x="5604743" y="1812938"/>
            <a:ext cx="0" cy="4399500"/>
          </a:xfrm>
          <a:prstGeom prst="straightConnector1">
            <a:avLst/>
          </a:prstGeom>
          <a:noFill/>
          <a:ln w="38100" cap="flat" cmpd="sng">
            <a:solidFill>
              <a:srgbClr val="F0AB00"/>
            </a:solidFill>
            <a:prstDash val="solid"/>
            <a:miter lim="800000"/>
            <a:headEnd type="none" w="sm" len="sm"/>
            <a:tailEnd type="none" w="sm" len="sm"/>
          </a:ln>
        </p:spPr>
      </p:cxnSp>
      <p:sp>
        <p:nvSpPr>
          <p:cNvPr id="269" name="Google Shape;269;p7"/>
          <p:cNvSpPr txBox="1"/>
          <p:nvPr/>
        </p:nvSpPr>
        <p:spPr>
          <a:xfrm>
            <a:off x="3325795" y="5251016"/>
            <a:ext cx="1868400" cy="7620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of overdose deaths in </a:t>
            </a:r>
            <a:r>
              <a:rPr lang="en-US" sz="2000" dirty="0">
                <a:solidFill>
                  <a:srgbClr val="002C5F"/>
                </a:solidFill>
                <a:latin typeface="Calibri"/>
                <a:ea typeface="Calibri"/>
                <a:cs typeface="Calibri"/>
                <a:sym typeface="Calibri"/>
              </a:rPr>
              <a:t>2022</a:t>
            </a:r>
            <a:r>
              <a:rPr lang="en-US" sz="2000" b="0" i="0" u="none" strike="noStrike" cap="none" dirty="0">
                <a:solidFill>
                  <a:srgbClr val="002C5F"/>
                </a:solidFill>
                <a:latin typeface="Calibri"/>
                <a:ea typeface="Calibri"/>
                <a:cs typeface="Calibri"/>
                <a:sym typeface="Calibri"/>
              </a:rPr>
              <a:t>.</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3" name="Picture 12" descr="A blue and yellow pie chart that shows &quot;76%&quot;">
            <a:extLst>
              <a:ext uri="{FF2B5EF4-FFF2-40B4-BE49-F238E27FC236}">
                <a16:creationId xmlns:a16="http://schemas.microsoft.com/office/drawing/2014/main" id="{14D2D2D9-9478-77E1-2283-6781585C48D2}"/>
              </a:ext>
            </a:extLst>
          </p:cNvPr>
          <p:cNvPicPr>
            <a:picLocks noChangeAspect="1"/>
          </p:cNvPicPr>
          <p:nvPr/>
        </p:nvPicPr>
        <p:blipFill>
          <a:blip r:embed="rId4"/>
          <a:stretch>
            <a:fillRect/>
          </a:stretch>
        </p:blipFill>
        <p:spPr>
          <a:xfrm>
            <a:off x="3061650" y="2711016"/>
            <a:ext cx="2415166" cy="2415166"/>
          </a:xfrm>
          <a:prstGeom prst="rect">
            <a:avLst/>
          </a:prstGeom>
        </p:spPr>
      </p:pic>
      <p:sp>
        <p:nvSpPr>
          <p:cNvPr id="267" name="Google Shape;267;p7"/>
          <p:cNvSpPr txBox="1"/>
          <p:nvPr/>
        </p:nvSpPr>
        <p:spPr>
          <a:xfrm>
            <a:off x="3264470" y="2117388"/>
            <a:ext cx="2004000" cy="714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Opioids were involved in over</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266" name="Google Shape;266;p7">
            <a:extLst>
              <a:ext uri="{C183D7F6-B498-43B3-948B-1728B52AA6E4}">
                <adec:decorative xmlns:adec="http://schemas.microsoft.com/office/drawing/2017/decorative" val="1"/>
              </a:ext>
            </a:extLst>
          </p:cNvPr>
          <p:cNvCxnSpPr/>
          <p:nvPr/>
        </p:nvCxnSpPr>
        <p:spPr>
          <a:xfrm>
            <a:off x="2845073" y="1812903"/>
            <a:ext cx="0" cy="4399500"/>
          </a:xfrm>
          <a:prstGeom prst="straightConnector1">
            <a:avLst/>
          </a:prstGeom>
          <a:noFill/>
          <a:ln w="38100" cap="flat" cmpd="sng">
            <a:solidFill>
              <a:srgbClr val="F0AB00"/>
            </a:solidFill>
            <a:prstDash val="solid"/>
            <a:miter lim="800000"/>
            <a:headEnd type="none" w="sm" len="sm"/>
            <a:tailEnd type="none" w="sm" len="sm"/>
          </a:ln>
        </p:spPr>
      </p:cxnSp>
      <p:sp>
        <p:nvSpPr>
          <p:cNvPr id="265" name="Google Shape;265;p7"/>
          <p:cNvSpPr txBox="1"/>
          <p:nvPr/>
        </p:nvSpPr>
        <p:spPr>
          <a:xfrm>
            <a:off x="84451" y="4162874"/>
            <a:ext cx="2747700" cy="976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people have died since 1999 from a drug overdose. </a:t>
            </a:r>
            <a:endParaRPr sz="2000" b="1" i="0" u="none" strike="noStrike" cap="none" dirty="0">
              <a:solidFill>
                <a:schemeClr val="dk1"/>
              </a:solidFill>
              <a:latin typeface="Calibri"/>
              <a:ea typeface="Calibri"/>
              <a:cs typeface="Calibri"/>
              <a:sym typeface="Calibri"/>
            </a:endParaRPr>
          </a:p>
        </p:txBody>
      </p:sp>
      <p:sp>
        <p:nvSpPr>
          <p:cNvPr id="264" name="Google Shape;264;p7"/>
          <p:cNvSpPr txBox="1"/>
          <p:nvPr/>
        </p:nvSpPr>
        <p:spPr>
          <a:xfrm>
            <a:off x="-48174" y="3438875"/>
            <a:ext cx="3012900" cy="976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4200" b="1" i="0" u="none" strike="noStrike" cap="none" dirty="0">
                <a:solidFill>
                  <a:srgbClr val="054A91"/>
                </a:solidFill>
                <a:latin typeface="Calibri"/>
                <a:ea typeface="Calibri"/>
                <a:cs typeface="Calibri"/>
                <a:sym typeface="Calibri"/>
              </a:rPr>
              <a:t>1 MILLION</a:t>
            </a:r>
            <a:endParaRPr sz="42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63" name="Google Shape;263;p7"/>
          <p:cNvSpPr txBox="1"/>
          <p:nvPr/>
        </p:nvSpPr>
        <p:spPr>
          <a:xfrm>
            <a:off x="272154" y="2878650"/>
            <a:ext cx="2310600" cy="452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More than</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62" name="Google Shape;262;p7"/>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The Statistics of Overdose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3" name="Google Shape;293;p8"/>
          <p:cNvSpPr txBox="1"/>
          <p:nvPr/>
        </p:nvSpPr>
        <p:spPr>
          <a:xfrm>
            <a:off x="1664688" y="6392956"/>
            <a:ext cx="8849923" cy="45201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1600"/>
              <a:buFont typeface="Arial"/>
              <a:buNone/>
            </a:pPr>
            <a:r>
              <a:rPr lang="en-US" sz="1200" b="0" i="0" u="none" strike="noStrike" cap="none" dirty="0">
                <a:solidFill>
                  <a:srgbClr val="002C5F"/>
                </a:solidFill>
                <a:latin typeface="Calibri"/>
                <a:ea typeface="Calibri"/>
                <a:cs typeface="Calibri"/>
                <a:sym typeface="Calibri"/>
              </a:rPr>
              <a:t>Source: National Center for Health Statistics, National Vital Statistics System, Mortality </a:t>
            </a:r>
            <a:endParaRPr sz="12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 name="Picture 2" descr="A line graph demonstrating the number of Overdose Deaths Involving Opioids from 2002-2022. The number is continuously increasing, about 8 times since 2022.">
            <a:extLst>
              <a:ext uri="{FF2B5EF4-FFF2-40B4-BE49-F238E27FC236}">
                <a16:creationId xmlns:a16="http://schemas.microsoft.com/office/drawing/2014/main" id="{E355334D-ADA0-B42B-0379-8E403D7C53F3}"/>
              </a:ext>
            </a:extLst>
          </p:cNvPr>
          <p:cNvPicPr>
            <a:picLocks noChangeAspect="1"/>
          </p:cNvPicPr>
          <p:nvPr/>
        </p:nvPicPr>
        <p:blipFill>
          <a:blip r:embed="rId3"/>
          <a:stretch>
            <a:fillRect/>
          </a:stretch>
        </p:blipFill>
        <p:spPr>
          <a:xfrm>
            <a:off x="2170874" y="2548090"/>
            <a:ext cx="6873800" cy="3942840"/>
          </a:xfrm>
          <a:prstGeom prst="rect">
            <a:avLst/>
          </a:prstGeom>
        </p:spPr>
      </p:pic>
      <p:sp>
        <p:nvSpPr>
          <p:cNvPr id="4" name="Google Shape;293;p8">
            <a:extLst>
              <a:ext uri="{FF2B5EF4-FFF2-40B4-BE49-F238E27FC236}">
                <a16:creationId xmlns:a16="http://schemas.microsoft.com/office/drawing/2014/main" id="{6AD5D77A-FD18-2D9A-540E-37682E475313}"/>
              </a:ext>
            </a:extLst>
          </p:cNvPr>
          <p:cNvSpPr txBox="1"/>
          <p:nvPr/>
        </p:nvSpPr>
        <p:spPr>
          <a:xfrm>
            <a:off x="3932051" y="2418614"/>
            <a:ext cx="4654469" cy="62833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1600"/>
              <a:buFont typeface="Arial"/>
              <a:buNone/>
            </a:pPr>
            <a:r>
              <a:rPr lang="en-US" sz="1600" b="1" i="0" u="none" strike="noStrike" cap="none" dirty="0">
                <a:solidFill>
                  <a:srgbClr val="002C5F"/>
                </a:solidFill>
                <a:latin typeface="Calibri"/>
                <a:ea typeface="Calibri"/>
                <a:cs typeface="Calibri"/>
                <a:sym typeface="Calibri"/>
              </a:rPr>
              <a:t>Number of Overdose Deaths Involving Opioids</a:t>
            </a:r>
          </a:p>
          <a:p>
            <a:pPr marL="0" marR="0" lvl="0" indent="0" algn="ctr" rtl="0">
              <a:lnSpc>
                <a:spcPct val="90000"/>
              </a:lnSpc>
              <a:spcBef>
                <a:spcPts val="0"/>
              </a:spcBef>
              <a:spcAft>
                <a:spcPts val="0"/>
              </a:spcAft>
              <a:buClr>
                <a:srgbClr val="002C5F"/>
              </a:buClr>
              <a:buSzPts val="1600"/>
              <a:buFont typeface="Arial"/>
              <a:buNone/>
            </a:pPr>
            <a:r>
              <a:rPr lang="en-US" sz="1600" dirty="0">
                <a:solidFill>
                  <a:srgbClr val="002C5F"/>
                </a:solidFill>
                <a:latin typeface="Calibri"/>
                <a:cs typeface="Calibri"/>
                <a:sym typeface="Calibri"/>
              </a:rPr>
              <a:t>From 2002–2022</a:t>
            </a:r>
            <a:endParaRPr sz="16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91" name="Google Shape;291;p8"/>
          <p:cNvSpPr txBox="1">
            <a:spLocks noGrp="1"/>
          </p:cNvSpPr>
          <p:nvPr>
            <p:ph type="body" idx="1"/>
          </p:nvPr>
        </p:nvSpPr>
        <p:spPr>
          <a:xfrm>
            <a:off x="831850" y="1521575"/>
            <a:ext cx="10515600" cy="1273129"/>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2800"/>
              <a:buNone/>
            </a:pPr>
            <a:r>
              <a:rPr lang="en-US" sz="2400" b="1" dirty="0"/>
              <a:t>Overdose deaths involving opioids, including prescription opioids, </a:t>
            </a:r>
            <a:r>
              <a:rPr lang="en-US" sz="2400" b="1"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0"/>
                  </a:ext>
                </a:extLst>
              </a:rPr>
              <a:t>heroin</a:t>
            </a:r>
            <a:r>
              <a:rPr lang="en-US" sz="2400" b="1" dirty="0"/>
              <a:t> and synthetic opioids (like fentanyl), have increased about eight times since 2002.</a:t>
            </a:r>
            <a:endParaRPr lang="en-US" sz="2400" dirty="0"/>
          </a:p>
          <a:p>
            <a:pPr marL="457200" lvl="0" indent="-306070" algn="l" rtl="0">
              <a:lnSpc>
                <a:spcPct val="90000"/>
              </a:lnSpc>
              <a:spcBef>
                <a:spcPts val="1000"/>
              </a:spcBef>
              <a:spcAft>
                <a:spcPts val="0"/>
              </a:spcAft>
              <a:buClr>
                <a:srgbClr val="002C5F"/>
              </a:buClr>
              <a:buSzPts val="2800"/>
              <a:buFont typeface="Arial"/>
              <a:buNone/>
            </a:pPr>
            <a:endParaRPr lang="en-US" dirty="0"/>
          </a:p>
        </p:txBody>
      </p:sp>
      <p:sp>
        <p:nvSpPr>
          <p:cNvPr id="290" name="Google Shape;290;p8"/>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Overdose Over Time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9"/>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Understanding Suicide</a:t>
            </a:r>
            <a:endParaRPr/>
          </a:p>
        </p:txBody>
      </p:sp>
      <p:sp>
        <p:nvSpPr>
          <p:cNvPr id="301" name="Google Shape;301;p9"/>
          <p:cNvSpPr txBox="1"/>
          <p:nvPr/>
        </p:nvSpPr>
        <p:spPr>
          <a:xfrm>
            <a:off x="2236650" y="2137954"/>
            <a:ext cx="8248469" cy="3572709"/>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1800"/>
              </a:spcAft>
              <a:buClr>
                <a:srgbClr val="002C5F"/>
              </a:buClr>
              <a:buSzPts val="2400"/>
              <a:buFont typeface="Arial"/>
              <a:buChar char="•"/>
            </a:pPr>
            <a:r>
              <a:rPr lang="en-US" sz="2400"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rPr>
              <a:t>Dying by s</a:t>
            </a: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rPr>
              <a:t>uicide</a:t>
            </a: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2"/>
                  </a:ext>
                </a:extLst>
              </a:rPr>
              <a:t> continues to be a leading cause of death in the United States.</a:t>
            </a:r>
            <a:r>
              <a:rPr lang="en-US" sz="2400" b="0" i="0" u="none" strike="noStrike" cap="none" dirty="0">
                <a:solidFill>
                  <a:srgbClr val="002C5F"/>
                </a:solidFill>
                <a:latin typeface="Calibri"/>
                <a:ea typeface="Calibri"/>
                <a:cs typeface="Calibri"/>
                <a:sym typeface="Calibri"/>
              </a:rPr>
              <a:t> </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457200" algn="l" rtl="0">
              <a:lnSpc>
                <a:spcPct val="90000"/>
              </a:lnSpc>
              <a:spcBef>
                <a:spcPts val="1000"/>
              </a:spcBef>
              <a:spcAft>
                <a:spcPts val="1800"/>
              </a:spcAft>
              <a:buClr>
                <a:srgbClr val="002C5F"/>
              </a:buClr>
              <a:buSzPts val="2400"/>
              <a:buFont typeface="Arial"/>
              <a:buChar char="•"/>
            </a:pPr>
            <a:r>
              <a:rPr lang="en-US" sz="2400" b="0" i="0" u="none" strike="noStrike" cap="none" dirty="0">
                <a:solidFill>
                  <a:srgbClr val="002C5F"/>
                </a:solidFill>
                <a:latin typeface="Calibri"/>
                <a:ea typeface="Calibri"/>
                <a:cs typeface="Calibri"/>
                <a:sym typeface="Calibri"/>
              </a:rPr>
              <a:t>Suicidal ideation and attempts are also on the rise.</a:t>
            </a:r>
          </a:p>
          <a:p>
            <a:pPr marL="457200" marR="0" lvl="0" indent="-457200" algn="l" rtl="0">
              <a:lnSpc>
                <a:spcPct val="90000"/>
              </a:lnSpc>
              <a:spcBef>
                <a:spcPts val="1000"/>
              </a:spcBef>
              <a:spcAft>
                <a:spcPts val="1800"/>
              </a:spcAft>
              <a:buClr>
                <a:srgbClr val="002C5F"/>
              </a:buClr>
              <a:buSzPts val="2400"/>
              <a:buFont typeface="Calibri"/>
              <a:buChar char="•"/>
            </a:pP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3"/>
                  </a:ext>
                </a:extLst>
              </a:rPr>
              <a:t>Suicide rates vary by population.</a:t>
            </a:r>
            <a:endParaRPr lang="en-US" sz="2400" b="0" i="0" u="none" strike="noStrike" cap="none" dirty="0">
              <a:solidFill>
                <a:srgbClr val="002C5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8" name="Google Shape;318;p10"/>
          <p:cNvSpPr txBox="1"/>
          <p:nvPr/>
        </p:nvSpPr>
        <p:spPr>
          <a:xfrm>
            <a:off x="1725345" y="6276283"/>
            <a:ext cx="8556171" cy="41004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1200"/>
              <a:buFont typeface="Arial"/>
              <a:buNone/>
            </a:pPr>
            <a:r>
              <a:rPr lang="en-US" sz="1200" dirty="0">
                <a:solidFill>
                  <a:srgbClr val="1C1D1F"/>
                </a:solidFill>
                <a:effectLst/>
                <a:latin typeface="Nunito" pitchFamily="2" charset="77"/>
                <a:cs typeface="Calibri" panose="020F0502020204030204" pitchFamily="34" charset="0"/>
              </a:rPr>
              <a:t>Source: </a:t>
            </a:r>
            <a:r>
              <a:rPr lang="en-US" sz="1200" u="sng" dirty="0">
                <a:effectLst/>
                <a:latin typeface="Nunito" pitchFamily="2" charset="77"/>
                <a:cs typeface="Calibri" panose="020F0502020204030204" pitchFamily="34" charset="0"/>
                <a:hlinkClick r:id="rId3"/>
              </a:rPr>
              <a:t>CDC Suicide Data and Statistics | Suicide Prevention | CDC</a:t>
            </a:r>
            <a:endParaRPr sz="12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 name="Google Shape;317;p10">
            <a:extLst>
              <a:ext uri="{FF2B5EF4-FFF2-40B4-BE49-F238E27FC236}">
                <a16:creationId xmlns:a16="http://schemas.microsoft.com/office/drawing/2014/main" id="{50F2D116-A771-B352-FE20-B40BD9CAF78A}"/>
              </a:ext>
            </a:extLst>
          </p:cNvPr>
          <p:cNvSpPr txBox="1"/>
          <p:nvPr/>
        </p:nvSpPr>
        <p:spPr>
          <a:xfrm>
            <a:off x="6842193" y="5634079"/>
            <a:ext cx="4319122" cy="6680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dirty="0">
                <a:solidFill>
                  <a:srgbClr val="002C5F"/>
                </a:solidFill>
                <a:latin typeface="Calibri"/>
                <a:ea typeface="Calibri"/>
                <a:cs typeface="Calibri"/>
                <a:sym typeface="Calibri"/>
              </a:rPr>
              <a:t>a</a:t>
            </a:r>
            <a:r>
              <a:rPr lang="en-US" sz="2000" b="0" i="0" u="none" strike="noStrike" cap="none" dirty="0">
                <a:solidFill>
                  <a:srgbClr val="002C5F"/>
                </a:solidFill>
                <a:latin typeface="Calibri"/>
                <a:ea typeface="Calibri"/>
                <a:cs typeface="Calibri"/>
                <a:sym typeface="Calibri"/>
              </a:rPr>
              <a:t>ttempted suicide</a:t>
            </a:r>
            <a:endParaRPr sz="2000" b="1" i="0" u="none" strike="noStrike" cap="none" dirty="0">
              <a:solidFill>
                <a:schemeClr val="dk1"/>
              </a:solidFill>
              <a:latin typeface="Calibri"/>
              <a:ea typeface="Calibri"/>
              <a:cs typeface="Calibri"/>
              <a:sym typeface="Calibri"/>
            </a:endParaRPr>
          </a:p>
        </p:txBody>
      </p:sp>
      <p:sp>
        <p:nvSpPr>
          <p:cNvPr id="2" name="Google Shape;316;p10">
            <a:extLst>
              <a:ext uri="{FF2B5EF4-FFF2-40B4-BE49-F238E27FC236}">
                <a16:creationId xmlns:a16="http://schemas.microsoft.com/office/drawing/2014/main" id="{C239B0BE-3CC8-D82E-8644-2CBC6A679D35}"/>
              </a:ext>
            </a:extLst>
          </p:cNvPr>
          <p:cNvSpPr txBox="1"/>
          <p:nvPr/>
        </p:nvSpPr>
        <p:spPr>
          <a:xfrm>
            <a:off x="6842200" y="4869413"/>
            <a:ext cx="4319115"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dirty="0">
                <a:solidFill>
                  <a:srgbClr val="054A91"/>
                </a:solidFill>
                <a:latin typeface="Calibri"/>
                <a:ea typeface="Calibri"/>
                <a:cs typeface="Calibri"/>
                <a:sym typeface="Calibri"/>
              </a:rPr>
              <a:t>1</a:t>
            </a:r>
            <a:r>
              <a:rPr lang="en-US" sz="6600" b="1" i="0" u="none" strike="noStrike" cap="none" dirty="0">
                <a:solidFill>
                  <a:srgbClr val="054A91"/>
                </a:solidFill>
                <a:latin typeface="Calibri"/>
                <a:ea typeface="Calibri"/>
                <a:cs typeface="Calibri"/>
                <a:sym typeface="Calibri"/>
              </a:rPr>
              <a:t>.6 million</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17" name="Google Shape;317;p10"/>
          <p:cNvSpPr txBox="1"/>
          <p:nvPr/>
        </p:nvSpPr>
        <p:spPr>
          <a:xfrm>
            <a:off x="6842193" y="4497046"/>
            <a:ext cx="4319122" cy="6680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made a plan</a:t>
            </a:r>
            <a:endParaRPr sz="2000" b="1" i="0" u="none" strike="noStrike" cap="none" dirty="0">
              <a:solidFill>
                <a:schemeClr val="dk1"/>
              </a:solidFill>
              <a:latin typeface="Calibri"/>
              <a:ea typeface="Calibri"/>
              <a:cs typeface="Calibri"/>
              <a:sym typeface="Calibri"/>
            </a:endParaRPr>
          </a:p>
        </p:txBody>
      </p:sp>
      <p:sp>
        <p:nvSpPr>
          <p:cNvPr id="316" name="Google Shape;316;p10"/>
          <p:cNvSpPr txBox="1"/>
          <p:nvPr/>
        </p:nvSpPr>
        <p:spPr>
          <a:xfrm>
            <a:off x="6842200" y="3732380"/>
            <a:ext cx="4319115"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3.8 million</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15" name="Google Shape;315;p10"/>
          <p:cNvSpPr txBox="1"/>
          <p:nvPr/>
        </p:nvSpPr>
        <p:spPr>
          <a:xfrm>
            <a:off x="6842193" y="3289980"/>
            <a:ext cx="4319122" cy="6680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a:solidFill>
                  <a:srgbClr val="002C5F"/>
                </a:solidFill>
                <a:latin typeface="Calibri"/>
                <a:ea typeface="Calibri"/>
                <a:cs typeface="Calibri"/>
                <a:sym typeface="Calibri"/>
              </a:rPr>
              <a:t>adults seriously thought about suicide</a:t>
            </a:r>
            <a:endParaRPr sz="2000" b="1" i="0" u="none" strike="noStrike" cap="none">
              <a:solidFill>
                <a:schemeClr val="dk1"/>
              </a:solidFill>
              <a:latin typeface="Calibri"/>
              <a:ea typeface="Calibri"/>
              <a:cs typeface="Calibri"/>
              <a:sym typeface="Calibri"/>
            </a:endParaRPr>
          </a:p>
        </p:txBody>
      </p:sp>
      <p:sp>
        <p:nvSpPr>
          <p:cNvPr id="314" name="Google Shape;314;p10"/>
          <p:cNvSpPr txBox="1"/>
          <p:nvPr/>
        </p:nvSpPr>
        <p:spPr>
          <a:xfrm>
            <a:off x="6585415" y="2282520"/>
            <a:ext cx="4837160"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13.2 million</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313" name="Google Shape;313;p10">
            <a:extLst>
              <a:ext uri="{C183D7F6-B498-43B3-948B-1728B52AA6E4}">
                <adec:decorative xmlns:adec="http://schemas.microsoft.com/office/drawing/2017/decorative" val="1"/>
              </a:ext>
            </a:extLst>
          </p:cNvPr>
          <p:cNvCxnSpPr/>
          <p:nvPr/>
        </p:nvCxnSpPr>
        <p:spPr>
          <a:xfrm>
            <a:off x="6086254" y="2108003"/>
            <a:ext cx="0" cy="4023634"/>
          </a:xfrm>
          <a:prstGeom prst="straightConnector1">
            <a:avLst/>
          </a:prstGeom>
          <a:noFill/>
          <a:ln w="38100" cap="flat" cmpd="sng">
            <a:solidFill>
              <a:srgbClr val="A13D9E"/>
            </a:solidFill>
            <a:prstDash val="solid"/>
            <a:miter lim="800000"/>
            <a:headEnd type="none" w="sm" len="sm"/>
            <a:tailEnd type="none" w="sm" len="sm"/>
          </a:ln>
        </p:spPr>
      </p:cxnSp>
      <p:sp>
        <p:nvSpPr>
          <p:cNvPr id="311" name="Google Shape;311;p10"/>
          <p:cNvSpPr txBox="1"/>
          <p:nvPr/>
        </p:nvSpPr>
        <p:spPr>
          <a:xfrm>
            <a:off x="1228567" y="3891943"/>
            <a:ext cx="4319115" cy="1725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1 </a:t>
            </a:r>
            <a:r>
              <a:rPr lang="en-US" sz="2800" b="1" i="0" u="none" strike="noStrike" cap="none" dirty="0">
                <a:solidFill>
                  <a:srgbClr val="054A91"/>
                </a:solidFill>
                <a:latin typeface="Calibri"/>
                <a:ea typeface="Calibri"/>
                <a:cs typeface="Calibri"/>
                <a:sym typeface="Calibri"/>
              </a:rPr>
              <a:t>death every</a:t>
            </a:r>
          </a:p>
          <a:p>
            <a:pPr marL="0" marR="0" lvl="0" indent="0" algn="ctr" rtl="0">
              <a:lnSpc>
                <a:spcPct val="90000"/>
              </a:lnSpc>
              <a:spcBef>
                <a:spcPts val="0"/>
              </a:spcBef>
              <a:spcAft>
                <a:spcPts val="0"/>
              </a:spcAft>
              <a:buClr>
                <a:srgbClr val="054A91"/>
              </a:buClr>
              <a:buSzPts val="6600"/>
              <a:buFont typeface="Arial"/>
              <a:buNone/>
            </a:pPr>
            <a:r>
              <a:rPr lang="en-US" sz="6600" b="1" dirty="0">
                <a:solidFill>
                  <a:srgbClr val="054A91"/>
                </a:solidFill>
                <a:latin typeface="Calibri"/>
                <a:cs typeface="Calibri"/>
                <a:sym typeface="Calibri"/>
              </a:rPr>
              <a:t>11 </a:t>
            </a:r>
            <a:r>
              <a:rPr lang="en-US" sz="2800" b="1" dirty="0">
                <a:solidFill>
                  <a:srgbClr val="054A91"/>
                </a:solidFill>
                <a:latin typeface="Calibri"/>
                <a:cs typeface="Calibri"/>
                <a:sym typeface="Calibri"/>
              </a:rPr>
              <a:t>minutes</a:t>
            </a:r>
            <a:endParaRPr sz="1400" b="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10" name="Google Shape;310;p10"/>
          <p:cNvSpPr txBox="1"/>
          <p:nvPr/>
        </p:nvSpPr>
        <p:spPr>
          <a:xfrm>
            <a:off x="1188847" y="3337249"/>
            <a:ext cx="4319122" cy="7052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a:solidFill>
                  <a:srgbClr val="002C5F"/>
                </a:solidFill>
                <a:latin typeface="Calibri"/>
                <a:ea typeface="Calibri"/>
                <a:cs typeface="Calibri"/>
                <a:sym typeface="Calibri"/>
              </a:rPr>
              <a:t>p</a:t>
            </a:r>
            <a:r>
              <a:rPr lang="en-US" sz="2000" b="0" i="0" u="none" strike="noStrike" cap="none">
                <a:solidFill>
                  <a:srgbClr val="002C5F"/>
                </a:solidFill>
                <a:latin typeface="Calibri"/>
                <a:ea typeface="Calibri"/>
                <a:cs typeface="Calibri"/>
                <a:sym typeface="Calibri"/>
              </a:rPr>
              <a:t>eople died by suicide</a:t>
            </a:r>
            <a:endParaRPr sz="2000" b="1" i="0" u="none" strike="noStrike" cap="none">
              <a:solidFill>
                <a:schemeClr val="dk1"/>
              </a:solidFill>
              <a:latin typeface="Calibri"/>
              <a:ea typeface="Calibri"/>
              <a:cs typeface="Calibri"/>
              <a:sym typeface="Calibri"/>
            </a:endParaRPr>
          </a:p>
        </p:txBody>
      </p:sp>
      <p:sp>
        <p:nvSpPr>
          <p:cNvPr id="309" name="Google Shape;309;p10"/>
          <p:cNvSpPr txBox="1"/>
          <p:nvPr/>
        </p:nvSpPr>
        <p:spPr>
          <a:xfrm>
            <a:off x="1076299" y="2374881"/>
            <a:ext cx="4160259"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49,000</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08" name="Google Shape;308;p10"/>
          <p:cNvSpPr txBox="1"/>
          <p:nvPr/>
        </p:nvSpPr>
        <p:spPr>
          <a:xfrm>
            <a:off x="1847171" y="2098378"/>
            <a:ext cx="3161940" cy="45201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1" i="0" u="none" strike="noStrike" cap="none" dirty="0">
                <a:solidFill>
                  <a:srgbClr val="002C5F"/>
                </a:solidFill>
                <a:latin typeface="Calibri"/>
                <a:ea typeface="Calibri"/>
                <a:cs typeface="Calibri"/>
                <a:sym typeface="Calibri"/>
              </a:rPr>
              <a:t>OVER</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07" name="Google Shape;307;p10"/>
          <p:cNvSpPr txBox="1"/>
          <p:nvPr/>
        </p:nvSpPr>
        <p:spPr>
          <a:xfrm>
            <a:off x="4386862" y="1584230"/>
            <a:ext cx="3233138" cy="53063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400"/>
              <a:buFont typeface="Arial"/>
              <a:buNone/>
            </a:pPr>
            <a:r>
              <a:rPr lang="en-US" sz="2400" b="1" i="0" u="none" strike="noStrike" cap="none" dirty="0">
                <a:solidFill>
                  <a:srgbClr val="002C5F"/>
                </a:solidFill>
                <a:latin typeface="Calibri"/>
                <a:ea typeface="Calibri"/>
                <a:cs typeface="Calibri"/>
                <a:sym typeface="Calibri"/>
              </a:rPr>
              <a:t>In 2022</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06" name="Google Shape;306;p10"/>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The Statistics of Suicide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3bc28e4487_0_89"/>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11111"/>
              <a:buNone/>
            </a:pP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Suicide Rates Vary by Population</a:t>
            </a:r>
            <a:endParaRPr lang="en-US"/>
          </a:p>
        </p:txBody>
      </p:sp>
      <p:sp>
        <p:nvSpPr>
          <p:cNvPr id="325" name="Google Shape;325;g23bc28e4487_0_89"/>
          <p:cNvSpPr txBox="1">
            <a:spLocks noGrp="1"/>
          </p:cNvSpPr>
          <p:nvPr>
            <p:ph type="body" idx="1"/>
          </p:nvPr>
        </p:nvSpPr>
        <p:spPr>
          <a:xfrm>
            <a:off x="1190625" y="2240074"/>
            <a:ext cx="9798050" cy="3849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en-US" dirty="0"/>
              <a:t>Between </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6"/>
                  </a:ext>
                </a:extLst>
              </a:rPr>
              <a:t>2018–2021</a:t>
            </a:r>
            <a:r>
              <a:rPr lang="en-US" dirty="0"/>
              <a:t>, suicide rates significantly increased overall among non-Hispanic AI/AN (26%) and non-Hispanic Black (19.2%) people, and declined by 3.9% among non-Hispanic </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7"/>
                  </a:ext>
                </a:extLst>
              </a:rPr>
              <a:t>White</a:t>
            </a:r>
            <a:r>
              <a:rPr lang="en-US" dirty="0"/>
              <a:t> people.</a:t>
            </a:r>
          </a:p>
          <a:p>
            <a:pPr marL="0" lvl="0" indent="0" algn="ctr" rtl="0">
              <a:lnSpc>
                <a:spcPct val="90000"/>
              </a:lnSpc>
              <a:spcBef>
                <a:spcPts val="1000"/>
              </a:spcBef>
              <a:spcAft>
                <a:spcPts val="0"/>
              </a:spcAft>
              <a:buSzPts val="2800"/>
              <a:buNone/>
            </a:pPr>
            <a:r>
              <a:rPr lang="en-US" dirty="0"/>
              <a:t> </a:t>
            </a:r>
          </a:p>
          <a:p>
            <a:pPr marL="0" lvl="0" indent="0" algn="ctr" rtl="0">
              <a:lnSpc>
                <a:spcPct val="90000"/>
              </a:lnSpc>
              <a:spcBef>
                <a:spcPts val="1000"/>
              </a:spcBef>
              <a:spcAft>
                <a:spcPts val="0"/>
              </a:spcAft>
              <a:buSzPts val="2800"/>
              <a:buNone/>
            </a:pPr>
            <a:r>
              <a:rPr lang="en-US" dirty="0"/>
              <a:t>In addition, </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8"/>
                  </a:ext>
                </a:extLst>
              </a:rPr>
              <a:t>suicide</a:t>
            </a:r>
            <a:r>
              <a:rPr lang="en-US" dirty="0"/>
              <a:t> risk is higher among </a:t>
            </a:r>
            <a:br>
              <a:rPr lang="en-US" dirty="0"/>
            </a:br>
            <a:r>
              <a:rPr lang="en-US" dirty="0"/>
              <a:t>people who identify as lesbian, </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9"/>
                  </a:ext>
                </a:extLst>
              </a:rPr>
              <a:t>gay</a:t>
            </a:r>
            <a:r>
              <a:rPr lang="en-US" dirty="0"/>
              <a:t> or bisexual.</a:t>
            </a:r>
          </a:p>
          <a:p>
            <a:pPr marL="0" lvl="0" indent="0" algn="l" rtl="0">
              <a:lnSpc>
                <a:spcPct val="90000"/>
              </a:lnSpc>
              <a:spcBef>
                <a:spcPts val="1000"/>
              </a:spcBef>
              <a:spcAft>
                <a:spcPts val="0"/>
              </a:spcAft>
              <a:buSzPts val="2800"/>
              <a:buNone/>
            </a:pPr>
            <a:endParaRPr lang="en-US" dirty="0"/>
          </a:p>
        </p:txBody>
      </p:sp>
      <p:sp>
        <p:nvSpPr>
          <p:cNvPr id="326" name="Google Shape;326;g23bc28e4487_0_89"/>
          <p:cNvSpPr txBox="1"/>
          <p:nvPr/>
        </p:nvSpPr>
        <p:spPr>
          <a:xfrm>
            <a:off x="-75" y="5952150"/>
            <a:ext cx="12192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Source: </a:t>
            </a:r>
            <a:r>
              <a:rPr lang="en-US" sz="1200" u="sng" strike="noStrike" cap="none" dirty="0">
                <a:solidFill>
                  <a:srgbClr val="1155CC"/>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https://www.cdc.gov/suicide/facts/disparities-in-suicide.html</a:t>
            </a:r>
            <a:r>
              <a:rPr lang="en-US" sz="1200" u="none" strike="noStrike" cap="none" dirty="0">
                <a:solidFill>
                  <a:schemeClr val="dk1"/>
                </a:solidFill>
                <a:latin typeface="Calibri" panose="020F0502020204030204" pitchFamily="34" charset="0"/>
                <a:cs typeface="Calibri" panose="020F0502020204030204" pitchFamily="34" charset="0"/>
                <a:sym typeface="Arial"/>
              </a:rPr>
              <a:t> </a:t>
            </a:r>
            <a:endParaRPr sz="12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1"/>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Exposure to Suicide</a:t>
            </a:r>
            <a:endParaRPr/>
          </a:p>
        </p:txBody>
      </p:sp>
      <p:sp>
        <p:nvSpPr>
          <p:cNvPr id="333" name="Google Shape;333;p11"/>
          <p:cNvSpPr txBox="1">
            <a:spLocks noGrp="1"/>
          </p:cNvSpPr>
          <p:nvPr>
            <p:ph type="body" idx="1"/>
          </p:nvPr>
        </p:nvSpPr>
        <p:spPr>
          <a:xfrm>
            <a:off x="831850" y="1679945"/>
            <a:ext cx="10515600" cy="499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2400" b="1"/>
              <a:t>Exposure to…</a:t>
            </a:r>
            <a:endParaRPr/>
          </a:p>
          <a:p>
            <a:pPr marL="0" lvl="0" indent="0" algn="l" rtl="0">
              <a:lnSpc>
                <a:spcPct val="90000"/>
              </a:lnSpc>
              <a:spcBef>
                <a:spcPts val="1000"/>
              </a:spcBef>
              <a:spcAft>
                <a:spcPts val="0"/>
              </a:spcAft>
              <a:buSzPts val="2800"/>
              <a:buNone/>
            </a:pPr>
            <a:endParaRPr b="1"/>
          </a:p>
        </p:txBody>
      </p:sp>
      <p:pic>
        <p:nvPicPr>
          <p:cNvPr id="334" name="Google Shape;334;p11" descr="An icon of a locket necklace with a persons photo inside. This represents exposure to another person's suicide. "/>
          <p:cNvPicPr preferRelativeResize="0"/>
          <p:nvPr/>
        </p:nvPicPr>
        <p:blipFill rotWithShape="1">
          <a:blip r:embed="rId3">
            <a:alphaModFix/>
          </a:blip>
          <a:srcRect/>
          <a:stretch/>
        </p:blipFill>
        <p:spPr>
          <a:xfrm>
            <a:off x="1254078" y="2307000"/>
            <a:ext cx="2129833" cy="2129833"/>
          </a:xfrm>
          <a:prstGeom prst="rect">
            <a:avLst/>
          </a:prstGeom>
          <a:noFill/>
          <a:ln>
            <a:noFill/>
          </a:ln>
        </p:spPr>
      </p:pic>
      <p:sp>
        <p:nvSpPr>
          <p:cNvPr id="335" name="Google Shape;335;p11"/>
          <p:cNvSpPr txBox="1"/>
          <p:nvPr/>
        </p:nvSpPr>
        <p:spPr>
          <a:xfrm>
            <a:off x="844550" y="4537041"/>
            <a:ext cx="2913326" cy="131959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a:solidFill>
                  <a:srgbClr val="054A91"/>
                </a:solidFill>
                <a:latin typeface="Calibri"/>
                <a:ea typeface="Calibri"/>
                <a:cs typeface="Calibri"/>
                <a:sym typeface="Calibri"/>
              </a:rPr>
              <a:t>Another person’s suicide</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36" name="Google Shape;336;p11" descr="An icon of a family tree. representing a history of suicide. "/>
          <p:cNvPicPr preferRelativeResize="0"/>
          <p:nvPr/>
        </p:nvPicPr>
        <p:blipFill rotWithShape="1">
          <a:blip r:embed="rId4">
            <a:alphaModFix/>
          </a:blip>
          <a:srcRect/>
          <a:stretch/>
        </p:blipFill>
        <p:spPr>
          <a:xfrm>
            <a:off x="3915537" y="2775779"/>
            <a:ext cx="2129833" cy="2129833"/>
          </a:xfrm>
          <a:prstGeom prst="rect">
            <a:avLst/>
          </a:prstGeom>
          <a:noFill/>
          <a:ln>
            <a:noFill/>
          </a:ln>
        </p:spPr>
      </p:pic>
      <p:sp>
        <p:nvSpPr>
          <p:cNvPr id="337" name="Google Shape;337;p11"/>
          <p:cNvSpPr txBox="1"/>
          <p:nvPr/>
        </p:nvSpPr>
        <p:spPr>
          <a:xfrm>
            <a:off x="3481425" y="4994246"/>
            <a:ext cx="2913326" cy="116153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a:solidFill>
                  <a:srgbClr val="054A91"/>
                </a:solidFill>
                <a:latin typeface="Calibri"/>
                <a:ea typeface="Calibri"/>
                <a:cs typeface="Calibri"/>
                <a:sym typeface="Calibri"/>
              </a:rPr>
              <a:t>A family history of suicide</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38" name="Google Shape;338;p11" descr="An icon of someone standing inside of a pill bottle, contemplating overdose. This represents exposure to substance use disorder. "/>
          <p:cNvPicPr preferRelativeResize="0"/>
          <p:nvPr/>
        </p:nvPicPr>
        <p:blipFill rotWithShape="1">
          <a:blip r:embed="rId5">
            <a:alphaModFix/>
          </a:blip>
          <a:srcRect/>
          <a:stretch/>
        </p:blipFill>
        <p:spPr>
          <a:xfrm>
            <a:off x="6430272" y="2306999"/>
            <a:ext cx="2129833" cy="2129833"/>
          </a:xfrm>
          <a:prstGeom prst="rect">
            <a:avLst/>
          </a:prstGeom>
          <a:noFill/>
          <a:ln>
            <a:noFill/>
          </a:ln>
        </p:spPr>
      </p:pic>
      <p:sp>
        <p:nvSpPr>
          <p:cNvPr id="339" name="Google Shape;339;p11"/>
          <p:cNvSpPr txBox="1"/>
          <p:nvPr/>
        </p:nvSpPr>
        <p:spPr>
          <a:xfrm>
            <a:off x="6214002" y="4537041"/>
            <a:ext cx="2585286" cy="11615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a:solidFill>
                  <a:srgbClr val="054A91"/>
                </a:solidFill>
                <a:latin typeface="Calibri"/>
                <a:ea typeface="Calibri"/>
                <a:cs typeface="Calibri"/>
                <a:sym typeface="Calibri"/>
              </a:rPr>
              <a:t>Substance use disorder</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40" name="Google Shape;340;p11" descr="An icon of a though bubble with lots of exclamation marks, lightning bolts, and swirls to show exposure to suicidal ideation. "/>
          <p:cNvPicPr preferRelativeResize="0"/>
          <p:nvPr/>
        </p:nvPicPr>
        <p:blipFill rotWithShape="1">
          <a:blip r:embed="rId6">
            <a:alphaModFix/>
          </a:blip>
          <a:srcRect/>
          <a:stretch/>
        </p:blipFill>
        <p:spPr>
          <a:xfrm>
            <a:off x="8869301" y="2764203"/>
            <a:ext cx="2129833" cy="2129833"/>
          </a:xfrm>
          <a:prstGeom prst="rect">
            <a:avLst/>
          </a:prstGeom>
          <a:noFill/>
          <a:ln>
            <a:noFill/>
          </a:ln>
        </p:spPr>
      </p:pic>
      <p:sp>
        <p:nvSpPr>
          <p:cNvPr id="341" name="Google Shape;341;p11"/>
          <p:cNvSpPr txBox="1"/>
          <p:nvPr/>
        </p:nvSpPr>
        <p:spPr>
          <a:xfrm>
            <a:off x="8861433" y="4994246"/>
            <a:ext cx="2129833" cy="9391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a:solidFill>
                  <a:srgbClr val="054A91"/>
                </a:solidFill>
                <a:latin typeface="Calibri"/>
                <a:ea typeface="Calibri"/>
                <a:cs typeface="Calibri"/>
                <a:sym typeface="Calibri"/>
              </a:rPr>
              <a:t>Suicidal ideation</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42" name="Google Shape;342;p11"/>
          <p:cNvSpPr txBox="1"/>
          <p:nvPr/>
        </p:nvSpPr>
        <p:spPr>
          <a:xfrm>
            <a:off x="1003987" y="5768096"/>
            <a:ext cx="10184026" cy="9391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400"/>
              <a:buFont typeface="Arial"/>
              <a:buNone/>
            </a:pPr>
            <a:r>
              <a:rPr lang="en-US" sz="2400" b="1" i="0" u="none" strike="noStrike" cap="none" dirty="0">
                <a:solidFill>
                  <a:srgbClr val="002C5F"/>
                </a:solidFill>
                <a:latin typeface="Calibri"/>
                <a:ea typeface="Calibri"/>
                <a:cs typeface="Calibri"/>
                <a:sym typeface="Calibri"/>
              </a:rPr>
              <a:t>… are risk factors that increase the </a:t>
            </a:r>
            <a:r>
              <a:rPr lang="en-US" sz="2400" b="1"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0"/>
                  </a:ext>
                </a:extLst>
              </a:rPr>
              <a:t>possibility</a:t>
            </a:r>
            <a:r>
              <a:rPr lang="en-US" sz="2400" b="1" i="0" u="none" strike="noStrike" cap="none" dirty="0">
                <a:solidFill>
                  <a:srgbClr val="002C5F"/>
                </a:solidFill>
                <a:latin typeface="Calibri"/>
                <a:ea typeface="Calibri"/>
                <a:cs typeface="Calibri"/>
                <a:sym typeface="Calibri"/>
              </a:rPr>
              <a:t> of suicide.</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2"/>
          <p:cNvSpPr txBox="1">
            <a:spLocks noGrp="1"/>
          </p:cNvSpPr>
          <p:nvPr>
            <p:ph type="title"/>
          </p:nvPr>
        </p:nvSpPr>
        <p:spPr>
          <a:xfrm>
            <a:off x="831849" y="1139757"/>
            <a:ext cx="5448900" cy="4578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2C5F"/>
              </a:buClr>
              <a:buSzPts val="4500"/>
              <a:buFont typeface="Krona One"/>
              <a:buNone/>
            </a:pPr>
            <a:r>
              <a:rPr lang="en-US" sz="4500" dirty="0"/>
              <a:t>ACEs, </a:t>
            </a:r>
            <a:r>
              <a:rPr lang="en-US" sz="4500"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1"/>
                  </a:ext>
                </a:extLst>
              </a:rPr>
              <a:t>overdose</a:t>
            </a:r>
            <a:r>
              <a:rPr lang="en-US" sz="4500" dirty="0"/>
              <a:t>  and suicide are </a:t>
            </a:r>
            <a:r>
              <a:rPr lang="en-US" sz="4500" dirty="0">
                <a:ln>
                  <a:solidFill>
                    <a:srgbClr val="002B5F"/>
                  </a:solidFill>
                </a:ln>
                <a:solidFill>
                  <a:schemeClr val="lt1"/>
                </a:solidFill>
              </a:rPr>
              <a:t>related</a:t>
            </a:r>
            <a:r>
              <a:rPr lang="en-US" sz="4500" dirty="0"/>
              <a:t> public health challenges.</a:t>
            </a:r>
            <a:endParaRPr lang="en-US" dirty="0"/>
          </a:p>
        </p:txBody>
      </p:sp>
      <p:pic>
        <p:nvPicPr>
          <p:cNvPr id="348" name="Google Shape;348;p12" descr="A venn diagram showing how ACEs, Oversode and Suicide are related. "/>
          <p:cNvPicPr preferRelativeResize="0"/>
          <p:nvPr/>
        </p:nvPicPr>
        <p:blipFill rotWithShape="1">
          <a:blip r:embed="rId3">
            <a:alphaModFix/>
          </a:blip>
          <a:srcRect/>
          <a:stretch/>
        </p:blipFill>
        <p:spPr>
          <a:xfrm>
            <a:off x="7007292" y="1653505"/>
            <a:ext cx="4352860" cy="43528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610cdb19ab_0_15"/>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Related Issues</a:t>
            </a:r>
            <a:endParaRPr/>
          </a:p>
        </p:txBody>
      </p:sp>
      <p:sp>
        <p:nvSpPr>
          <p:cNvPr id="355" name="Google Shape;355;g2610cdb19ab_0_15"/>
          <p:cNvSpPr txBox="1"/>
          <p:nvPr/>
        </p:nvSpPr>
        <p:spPr>
          <a:xfrm>
            <a:off x="1121050" y="1665975"/>
            <a:ext cx="9937200" cy="1158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1100"/>
              <a:buFont typeface="Arial"/>
              <a:buNone/>
            </a:pPr>
            <a:r>
              <a:rPr lang="en-US" sz="2400" b="1" i="0" u="none" strike="noStrike" cap="none">
                <a:solidFill>
                  <a:srgbClr val="002C5F"/>
                </a:solidFill>
                <a:latin typeface="Calibri"/>
                <a:ea typeface="Calibri"/>
                <a:cs typeface="Calibri"/>
                <a:sym typeface="Calibri"/>
              </a:rPr>
              <a:t>ACEs, </a:t>
            </a:r>
            <a:r>
              <a:rPr lang="en-US" sz="2400" b="1" i="0" u="none" strike="noStrike" cap="none">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2"/>
                  </a:ext>
                </a:extLst>
              </a:rPr>
              <a:t>suicide</a:t>
            </a:r>
            <a:r>
              <a:rPr lang="en-US" sz="2400" b="1" i="0" u="none" strike="noStrike" cap="none">
                <a:solidFill>
                  <a:srgbClr val="002C5F"/>
                </a:solidFill>
                <a:latin typeface="Calibri"/>
                <a:ea typeface="Calibri"/>
                <a:cs typeface="Calibri"/>
                <a:sym typeface="Calibri"/>
              </a:rPr>
              <a:t> and overdose are related issues.</a:t>
            </a:r>
          </a:p>
          <a:p>
            <a:pPr marL="0" marR="0" lvl="0" indent="0" algn="ctr" rtl="0">
              <a:lnSpc>
                <a:spcPct val="90000"/>
              </a:lnSpc>
              <a:spcBef>
                <a:spcPts val="1000"/>
              </a:spcBef>
              <a:spcAft>
                <a:spcPts val="0"/>
              </a:spcAft>
              <a:buClr>
                <a:schemeClr val="dk1"/>
              </a:buClr>
              <a:buSzPts val="1100"/>
              <a:buFont typeface="Arial"/>
              <a:buNone/>
            </a:pPr>
            <a:r>
              <a:rPr lang="en-US" sz="2400" b="1" i="0" u="none" strike="noStrike" cap="none">
                <a:solidFill>
                  <a:srgbClr val="002C5F"/>
                </a:solidFill>
                <a:latin typeface="Calibri"/>
                <a:ea typeface="Calibri"/>
                <a:cs typeface="Calibri"/>
                <a:sym typeface="Calibri"/>
              </a:rPr>
              <a:t>Exposure to ACEs increases the risk of overdose and suicide later in life. </a:t>
            </a: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Calibri"/>
              <a:ea typeface="Calibri"/>
              <a:cs typeface="Calibri"/>
              <a:sym typeface="Calibri"/>
            </a:endParaRPr>
          </a:p>
        </p:txBody>
      </p:sp>
      <p:pic>
        <p:nvPicPr>
          <p:cNvPr id="356" name="Google Shape;356;g2610cdb19ab_0_15" descr="Intersecting Venn Diagram of &quot;Understanding ACEs&quot;, &quot;Understanding Overdose&quot; and &quot;Understanding Suicide&quot;"/>
          <p:cNvPicPr preferRelativeResize="0"/>
          <p:nvPr/>
        </p:nvPicPr>
        <p:blipFill rotWithShape="1">
          <a:blip r:embed="rId3">
            <a:alphaModFix/>
          </a:blip>
          <a:srcRect/>
          <a:stretch/>
        </p:blipFill>
        <p:spPr>
          <a:xfrm>
            <a:off x="4269051" y="2824575"/>
            <a:ext cx="3641211" cy="3653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7" name="Google Shape;367;p14"/>
          <p:cNvSpPr txBox="1"/>
          <p:nvPr/>
        </p:nvSpPr>
        <p:spPr>
          <a:xfrm>
            <a:off x="559414" y="5952148"/>
            <a:ext cx="641988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Source: Stein MD, Conti MT, Kenney S, et al. Adverse childhood experience effects on opioid use initiation, injection drug use, and overdose among persons with opioid use disorder. Drug Alcohol Depend. 2017;179:325-329. doi:10.1016/j.drugalcdep.2017.07.007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pic>
        <p:nvPicPr>
          <p:cNvPr id="366" name="Google Shape;366;p14" descr="A venn diagram including icons that represent the connection between ACEs and overdose. "/>
          <p:cNvPicPr preferRelativeResize="0"/>
          <p:nvPr/>
        </p:nvPicPr>
        <p:blipFill rotWithShape="1">
          <a:blip r:embed="rId3">
            <a:alphaModFix/>
          </a:blip>
          <a:srcRect/>
          <a:stretch/>
        </p:blipFill>
        <p:spPr>
          <a:xfrm>
            <a:off x="7185962" y="2014788"/>
            <a:ext cx="4352859" cy="4352859"/>
          </a:xfrm>
          <a:prstGeom prst="rect">
            <a:avLst/>
          </a:prstGeom>
          <a:noFill/>
          <a:ln>
            <a:noFill/>
          </a:ln>
        </p:spPr>
      </p:pic>
      <p:cxnSp>
        <p:nvCxnSpPr>
          <p:cNvPr id="365" name="Google Shape;365;p14">
            <a:extLst>
              <a:ext uri="{C183D7F6-B498-43B3-948B-1728B52AA6E4}">
                <adec:decorative xmlns:adec="http://schemas.microsoft.com/office/drawing/2017/decorative" val="1"/>
              </a:ext>
            </a:extLst>
          </p:cNvPr>
          <p:cNvCxnSpPr/>
          <p:nvPr/>
        </p:nvCxnSpPr>
        <p:spPr>
          <a:xfrm>
            <a:off x="6829063" y="2604304"/>
            <a:ext cx="2361300" cy="1122600"/>
          </a:xfrm>
          <a:prstGeom prst="bentConnector3">
            <a:avLst>
              <a:gd name="adj1" fmla="val 89214"/>
            </a:avLst>
          </a:prstGeom>
          <a:noFill/>
          <a:ln w="28575" cap="flat" cmpd="sng">
            <a:solidFill>
              <a:srgbClr val="002C5F"/>
            </a:solidFill>
            <a:prstDash val="solid"/>
            <a:miter lim="800000"/>
            <a:headEnd type="oval" w="med" len="med"/>
            <a:tailEnd type="oval" w="med" len="med"/>
          </a:ln>
        </p:spPr>
      </p:cxnSp>
      <p:sp>
        <p:nvSpPr>
          <p:cNvPr id="363" name="Google Shape;363;p14">
            <a:extLst>
              <a:ext uri="{C183D7F6-B498-43B3-948B-1728B52AA6E4}">
                <adec:decorative xmlns:adec="http://schemas.microsoft.com/office/drawing/2017/decorative" val="1"/>
              </a:ext>
            </a:extLst>
          </p:cNvPr>
          <p:cNvSpPr/>
          <p:nvPr/>
        </p:nvSpPr>
        <p:spPr>
          <a:xfrm>
            <a:off x="544010" y="2014789"/>
            <a:ext cx="6146157" cy="1791846"/>
          </a:xfrm>
          <a:prstGeom prst="roundRect">
            <a:avLst>
              <a:gd name="adj" fmla="val 16667"/>
            </a:avLst>
          </a:prstGeom>
          <a:solidFill>
            <a:srgbClr val="DBF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14"/>
          <p:cNvSpPr txBox="1">
            <a:spLocks noGrp="1"/>
          </p:cNvSpPr>
          <p:nvPr>
            <p:ph type="body" idx="1"/>
          </p:nvPr>
        </p:nvSpPr>
        <p:spPr>
          <a:xfrm>
            <a:off x="831850" y="2353434"/>
            <a:ext cx="5467350" cy="1453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dirty="0"/>
              <a:t>ACEs are associated with younger age of initiation of opioid use, injection drug use, and lifetime overdose.</a:t>
            </a:r>
            <a:endParaRPr lang="en-US" sz="2400" baseline="30000" dirty="0"/>
          </a:p>
        </p:txBody>
      </p:sp>
      <p:sp>
        <p:nvSpPr>
          <p:cNvPr id="362" name="Google Shape;362;p14"/>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ACEs and Overdose</a:t>
            </a:r>
            <a:endParaRPr baseline="30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5"/>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Overdose and Suicide</a:t>
            </a:r>
            <a:endParaRPr baseline="30000"/>
          </a:p>
        </p:txBody>
      </p:sp>
      <p:sp>
        <p:nvSpPr>
          <p:cNvPr id="374" name="Google Shape;374;p15">
            <a:extLst>
              <a:ext uri="{C183D7F6-B498-43B3-948B-1728B52AA6E4}">
                <adec:decorative xmlns:adec="http://schemas.microsoft.com/office/drawing/2017/decorative" val="1"/>
              </a:ext>
            </a:extLst>
          </p:cNvPr>
          <p:cNvSpPr/>
          <p:nvPr/>
        </p:nvSpPr>
        <p:spPr>
          <a:xfrm>
            <a:off x="1193369" y="2014789"/>
            <a:ext cx="5045385" cy="2049212"/>
          </a:xfrm>
          <a:prstGeom prst="roundRect">
            <a:avLst>
              <a:gd name="adj" fmla="val 16667"/>
            </a:avLst>
          </a:prstGeom>
          <a:solidFill>
            <a:srgbClr val="FCF8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75" name="Google Shape;375;p15">
            <a:extLst>
              <a:ext uri="{C183D7F6-B498-43B3-948B-1728B52AA6E4}">
                <adec:decorative xmlns:adec="http://schemas.microsoft.com/office/drawing/2017/decorative" val="1"/>
              </a:ext>
            </a:extLst>
          </p:cNvPr>
          <p:cNvCxnSpPr/>
          <p:nvPr/>
        </p:nvCxnSpPr>
        <p:spPr>
          <a:xfrm>
            <a:off x="5437968" y="4262617"/>
            <a:ext cx="0" cy="929582"/>
          </a:xfrm>
          <a:prstGeom prst="straightConnector1">
            <a:avLst/>
          </a:prstGeom>
          <a:noFill/>
          <a:ln w="28575" cap="flat" cmpd="sng">
            <a:solidFill>
              <a:srgbClr val="002C5F"/>
            </a:solidFill>
            <a:prstDash val="solid"/>
            <a:miter lim="800000"/>
            <a:headEnd type="oval" w="med" len="med"/>
            <a:tailEnd type="none" w="sm" len="sm"/>
          </a:ln>
        </p:spPr>
      </p:cxnSp>
      <p:cxnSp>
        <p:nvCxnSpPr>
          <p:cNvPr id="376" name="Google Shape;376;p15">
            <a:extLst>
              <a:ext uri="{C183D7F6-B498-43B3-948B-1728B52AA6E4}">
                <adec:decorative xmlns:adec="http://schemas.microsoft.com/office/drawing/2017/decorative" val="1"/>
              </a:ext>
            </a:extLst>
          </p:cNvPr>
          <p:cNvCxnSpPr/>
          <p:nvPr/>
        </p:nvCxnSpPr>
        <p:spPr>
          <a:xfrm rot="10800000">
            <a:off x="5431620" y="5179499"/>
            <a:ext cx="3712380" cy="0"/>
          </a:xfrm>
          <a:prstGeom prst="straightConnector1">
            <a:avLst/>
          </a:prstGeom>
          <a:noFill/>
          <a:ln w="28575" cap="flat" cmpd="sng">
            <a:solidFill>
              <a:srgbClr val="002C5F"/>
            </a:solidFill>
            <a:prstDash val="solid"/>
            <a:miter lim="800000"/>
            <a:headEnd type="oval" w="med" len="med"/>
            <a:tailEnd type="none" w="sm" len="sm"/>
          </a:ln>
        </p:spPr>
      </p:cxnSp>
      <p:sp>
        <p:nvSpPr>
          <p:cNvPr id="377" name="Google Shape;377;p15"/>
          <p:cNvSpPr txBox="1"/>
          <p:nvPr/>
        </p:nvSpPr>
        <p:spPr>
          <a:xfrm>
            <a:off x="1638985" y="2387279"/>
            <a:ext cx="4599770" cy="144304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2C5F"/>
              </a:buClr>
              <a:buSzPts val="2400"/>
              <a:buFont typeface="Arial"/>
              <a:buNone/>
            </a:pPr>
            <a:r>
              <a:rPr lang="en-US" sz="2400" b="0" i="0" u="none" strike="noStrike" cap="none" dirty="0">
                <a:solidFill>
                  <a:srgbClr val="002C5F"/>
                </a:solidFill>
                <a:latin typeface="Calibri"/>
                <a:ea typeface="Calibri"/>
                <a:cs typeface="Calibri"/>
                <a:sym typeface="Calibri"/>
              </a:rPr>
              <a:t>Past year prescription opioid misuse is associated with an increase in the odds of suicidal ideation of 40% to 60%.</a:t>
            </a:r>
            <a:endParaRPr lang="en-US" sz="2400" b="0" i="0" u="none" strike="noStrike" cap="none" baseline="30000" dirty="0">
              <a:solidFill>
                <a:srgbClr val="002C5F"/>
              </a:solidFill>
              <a:latin typeface="Calibri"/>
              <a:ea typeface="Calibri"/>
              <a:cs typeface="Calibri"/>
              <a:sym typeface="Calibri"/>
            </a:endParaRPr>
          </a:p>
        </p:txBody>
      </p:sp>
      <p:pic>
        <p:nvPicPr>
          <p:cNvPr id="378" name="Google Shape;378;p15" descr="A venn diagram including icons that represent the connection between overdose and suicide. "/>
          <p:cNvPicPr preferRelativeResize="0"/>
          <p:nvPr/>
        </p:nvPicPr>
        <p:blipFill rotWithShape="1">
          <a:blip r:embed="rId3">
            <a:alphaModFix/>
          </a:blip>
          <a:srcRect/>
          <a:stretch/>
        </p:blipFill>
        <p:spPr>
          <a:xfrm>
            <a:off x="7185962" y="2014788"/>
            <a:ext cx="4352859" cy="4352859"/>
          </a:xfrm>
          <a:prstGeom prst="rect">
            <a:avLst/>
          </a:prstGeom>
          <a:noFill/>
          <a:ln>
            <a:noFill/>
          </a:ln>
        </p:spPr>
      </p:pic>
      <p:sp>
        <p:nvSpPr>
          <p:cNvPr id="379" name="Google Shape;379;p15"/>
          <p:cNvSpPr txBox="1"/>
          <p:nvPr/>
        </p:nvSpPr>
        <p:spPr>
          <a:xfrm>
            <a:off x="544011" y="6156277"/>
            <a:ext cx="64198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Source: https://pubmed.ncbi.nlm.nih.gov/28364579/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831850" y="698727"/>
            <a:ext cx="5002800" cy="5104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100000"/>
              <a:buFont typeface="Krona One"/>
              <a:buNone/>
            </a:pPr>
            <a:r>
              <a:rPr lang="en-US" sz="4500">
                <a:solidFill>
                  <a:schemeClr val="lt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ACEs</a:t>
            </a:r>
            <a:r>
              <a:rPr lang="en-US" sz="4500">
                <a:solidFill>
                  <a:schemeClr val="lt1"/>
                </a:solidFill>
              </a:rPr>
              <a:t>, overdose   and suicide are </a:t>
            </a:r>
            <a:r>
              <a:rPr lang="en-US" sz="4500">
                <a:solidFill>
                  <a:srgbClr val="F0AB00"/>
                </a:solidFill>
              </a:rPr>
              <a:t>urgent, related and preventable </a:t>
            </a:r>
            <a:r>
              <a:rPr lang="en-US" sz="4500">
                <a:solidFill>
                  <a:schemeClr val="lt1"/>
                </a:solidFill>
              </a:rPr>
              <a:t>public health challenges.</a:t>
            </a:r>
            <a:endParaRPr lang="en-US"/>
          </a:p>
        </p:txBody>
      </p:sp>
      <p:pic>
        <p:nvPicPr>
          <p:cNvPr id="174" name="Google Shape;174;p2" descr="ACEs, overdose, and suicide icons within three spotlights. "/>
          <p:cNvPicPr preferRelativeResize="0">
            <a:picLocks noGrp="1" noRot="1" noMove="1" noResize="1" noEditPoints="1" noAdjustHandles="1" noChangeArrowheads="1" noChangeShapeType="1" noCrop="1"/>
          </p:cNvPicPr>
          <p:nvPr/>
        </p:nvPicPr>
        <p:blipFill rotWithShape="1">
          <a:blip r:embed="rId3">
            <a:alphaModFix/>
          </a:blip>
          <a:srcRect t="3112" r="945"/>
          <a:stretch/>
        </p:blipFill>
        <p:spPr>
          <a:xfrm>
            <a:off x="4003590" y="0"/>
            <a:ext cx="8188410" cy="6872329"/>
          </a:xfrm>
          <a:prstGeom prst="rect">
            <a:avLst/>
          </a:prstGeom>
          <a:noFill/>
          <a:ln>
            <a:noFill/>
          </a:ln>
        </p:spPr>
      </p:pic>
      <p:pic>
        <p:nvPicPr>
          <p:cNvPr id="4" name="Picture 3" descr="A spotlight that shines light on three polaroids, demonstrating connection.">
            <a:extLst>
              <a:ext uri="{FF2B5EF4-FFF2-40B4-BE49-F238E27FC236}">
                <a16:creationId xmlns:a16="http://schemas.microsoft.com/office/drawing/2014/main" id="{F939A2D4-2535-26CD-D4B5-8232D8241321}"/>
              </a:ext>
            </a:extLst>
          </p:cNvPr>
          <p:cNvPicPr>
            <a:picLocks noGrp="1" noRot="1" noChangeAspect="1" noMove="1" noResize="1" noEditPoints="1" noAdjustHandles="1" noChangeArrowheads="1" noChangeShapeType="1" noCrop="1"/>
          </p:cNvPicPr>
          <p:nvPr/>
        </p:nvPicPr>
        <p:blipFill>
          <a:blip r:embed="rId4"/>
          <a:stretch>
            <a:fillRect/>
          </a:stretch>
        </p:blipFill>
        <p:spPr>
          <a:xfrm>
            <a:off x="9857422" y="2985057"/>
            <a:ext cx="1422312" cy="28752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ACEs and Suicide</a:t>
            </a:r>
            <a:endParaRPr baseline="30000"/>
          </a:p>
        </p:txBody>
      </p:sp>
      <p:sp>
        <p:nvSpPr>
          <p:cNvPr id="386" name="Google Shape;386;p16">
            <a:extLst>
              <a:ext uri="{C183D7F6-B498-43B3-948B-1728B52AA6E4}">
                <adec:decorative xmlns:adec="http://schemas.microsoft.com/office/drawing/2017/decorative" val="1"/>
              </a:ext>
            </a:extLst>
          </p:cNvPr>
          <p:cNvSpPr/>
          <p:nvPr/>
        </p:nvSpPr>
        <p:spPr>
          <a:xfrm>
            <a:off x="544010" y="2045269"/>
            <a:ext cx="6146157" cy="2272732"/>
          </a:xfrm>
          <a:prstGeom prst="roundRect">
            <a:avLst>
              <a:gd name="adj" fmla="val 16667"/>
            </a:avLst>
          </a:prstGeom>
          <a:solidFill>
            <a:srgbClr val="F5F2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7" name="Google Shape;387;p16"/>
          <p:cNvSpPr txBox="1"/>
          <p:nvPr/>
        </p:nvSpPr>
        <p:spPr>
          <a:xfrm>
            <a:off x="831850" y="2353434"/>
            <a:ext cx="5467350" cy="19340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2C5F"/>
              </a:buClr>
              <a:buSzPts val="2400"/>
              <a:buFont typeface="Arial"/>
              <a:buNone/>
            </a:pPr>
            <a:r>
              <a:rPr lang="en-US" sz="2400" b="0" i="0" u="none" strike="noStrike" cap="none" dirty="0">
                <a:solidFill>
                  <a:srgbClr val="002C5F"/>
                </a:solidFill>
                <a:latin typeface="Calibri"/>
                <a:ea typeface="Calibri"/>
                <a:cs typeface="Calibri"/>
                <a:sym typeface="Calibri"/>
              </a:rPr>
              <a:t>Experiencing any ACE is associated with an increased risk for suicide; the odds of ever attempting suicide are more than 10 times higher for adults with four or more ACEs compared to adults with no ACEs.</a:t>
            </a:r>
            <a:endParaRPr sz="2400" b="0" i="0" u="none" strike="noStrike" cap="none" baseline="30000" dirty="0">
              <a:solidFill>
                <a:srgbClr val="002C5F"/>
              </a:solidFill>
              <a:latin typeface="Calibri"/>
              <a:ea typeface="Calibri"/>
              <a:cs typeface="Calibri"/>
              <a:sym typeface="Calibri"/>
            </a:endParaRPr>
          </a:p>
        </p:txBody>
      </p:sp>
      <p:grpSp>
        <p:nvGrpSpPr>
          <p:cNvPr id="388" name="Google Shape;388;p16">
            <a:extLst>
              <a:ext uri="{C183D7F6-B498-43B3-948B-1728B52AA6E4}">
                <adec:decorative xmlns:adec="http://schemas.microsoft.com/office/drawing/2017/decorative" val="1"/>
              </a:ext>
            </a:extLst>
          </p:cNvPr>
          <p:cNvGrpSpPr/>
          <p:nvPr/>
        </p:nvGrpSpPr>
        <p:grpSpPr>
          <a:xfrm>
            <a:off x="6817489" y="3487282"/>
            <a:ext cx="3406011" cy="625613"/>
            <a:chOff x="6817489" y="3487282"/>
            <a:chExt cx="3406011" cy="625613"/>
          </a:xfrm>
        </p:grpSpPr>
        <p:cxnSp>
          <p:nvCxnSpPr>
            <p:cNvPr id="389" name="Google Shape;389;p16"/>
            <p:cNvCxnSpPr/>
            <p:nvPr/>
          </p:nvCxnSpPr>
          <p:spPr>
            <a:xfrm>
              <a:off x="6817489" y="3499982"/>
              <a:ext cx="2263646" cy="0"/>
            </a:xfrm>
            <a:prstGeom prst="straightConnector1">
              <a:avLst/>
            </a:prstGeom>
            <a:noFill/>
            <a:ln w="28575" cap="flat" cmpd="sng">
              <a:solidFill>
                <a:srgbClr val="002C5F"/>
              </a:solidFill>
              <a:prstDash val="solid"/>
              <a:miter lim="800000"/>
              <a:headEnd type="oval" w="med" len="med"/>
              <a:tailEnd type="none" w="sm" len="sm"/>
            </a:ln>
          </p:spPr>
        </p:cxnSp>
        <p:cxnSp>
          <p:nvCxnSpPr>
            <p:cNvPr id="390" name="Google Shape;390;p16"/>
            <p:cNvCxnSpPr/>
            <p:nvPr/>
          </p:nvCxnSpPr>
          <p:spPr>
            <a:xfrm>
              <a:off x="9072245" y="3487282"/>
              <a:ext cx="5715" cy="625613"/>
            </a:xfrm>
            <a:prstGeom prst="straightConnector1">
              <a:avLst/>
            </a:prstGeom>
            <a:noFill/>
            <a:ln w="28575" cap="flat" cmpd="sng">
              <a:solidFill>
                <a:srgbClr val="002C5F"/>
              </a:solidFill>
              <a:prstDash val="solid"/>
              <a:miter lim="800000"/>
              <a:headEnd type="none" w="sm" len="sm"/>
              <a:tailEnd type="none" w="sm" len="sm"/>
            </a:ln>
          </p:spPr>
        </p:cxnSp>
        <p:cxnSp>
          <p:nvCxnSpPr>
            <p:cNvPr id="391" name="Google Shape;391;p16"/>
            <p:cNvCxnSpPr/>
            <p:nvPr/>
          </p:nvCxnSpPr>
          <p:spPr>
            <a:xfrm>
              <a:off x="9062720" y="4104502"/>
              <a:ext cx="1160780" cy="8393"/>
            </a:xfrm>
            <a:prstGeom prst="straightConnector1">
              <a:avLst/>
            </a:prstGeom>
            <a:noFill/>
            <a:ln w="28575" cap="flat" cmpd="sng">
              <a:solidFill>
                <a:srgbClr val="002C5F"/>
              </a:solidFill>
              <a:prstDash val="solid"/>
              <a:miter lim="800000"/>
              <a:headEnd type="none" w="sm" len="sm"/>
              <a:tailEnd type="oval" w="med" len="med"/>
            </a:ln>
          </p:spPr>
        </p:cxnSp>
      </p:grpSp>
      <p:pic>
        <p:nvPicPr>
          <p:cNvPr id="392" name="Google Shape;392;p16" descr="A venn diagram including icons that represent the connection between ACEs and suicide. "/>
          <p:cNvPicPr preferRelativeResize="0"/>
          <p:nvPr/>
        </p:nvPicPr>
        <p:blipFill rotWithShape="1">
          <a:blip r:embed="rId3">
            <a:alphaModFix/>
          </a:blip>
          <a:srcRect/>
          <a:stretch/>
        </p:blipFill>
        <p:spPr>
          <a:xfrm>
            <a:off x="7185962" y="2014788"/>
            <a:ext cx="4352859" cy="4352859"/>
          </a:xfrm>
          <a:prstGeom prst="rect">
            <a:avLst/>
          </a:prstGeom>
          <a:noFill/>
          <a:ln>
            <a:noFill/>
          </a:ln>
        </p:spPr>
      </p:pic>
      <p:sp>
        <p:nvSpPr>
          <p:cNvPr id="393" name="Google Shape;393;p16"/>
          <p:cNvSpPr txBox="1"/>
          <p:nvPr/>
        </p:nvSpPr>
        <p:spPr>
          <a:xfrm>
            <a:off x="544010" y="6070060"/>
            <a:ext cx="64198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Source: Hughes K, Bellis MA, Hardcastle KA, Sethi D, Butchart A, </a:t>
            </a:r>
            <a:r>
              <a:rPr lang="en-US" sz="1200" b="0" i="0" u="none" strike="noStrike" cap="none" dirty="0" err="1">
                <a:solidFill>
                  <a:schemeClr val="dk1"/>
                </a:solidFill>
                <a:latin typeface="Calibri"/>
                <a:ea typeface="Calibri"/>
                <a:cs typeface="Calibri"/>
                <a:sym typeface="Calibri"/>
              </a:rPr>
              <a:t>Mikton</a:t>
            </a:r>
            <a:r>
              <a:rPr lang="en-US" sz="1200" b="0" i="0" u="none" strike="noStrike" cap="none" dirty="0">
                <a:solidFill>
                  <a:schemeClr val="dk1"/>
                </a:solidFill>
                <a:latin typeface="Calibri"/>
                <a:ea typeface="Calibri"/>
                <a:cs typeface="Calibri"/>
                <a:sym typeface="Calibri"/>
              </a:rPr>
              <a:t> C, Jones L., Dunne MP. The effect of multiple adverse childhood experiences on health: a systematic review and meta-analysis. The Lancet; 2017;2:e356-66.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7"/>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ACEs,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5"/>
                  </a:ext>
                </a:extLst>
              </a:rPr>
              <a:t>Overdose</a:t>
            </a:r>
            <a:r>
              <a:rPr lang="en-US"/>
              <a:t> and Suicide</a:t>
            </a:r>
            <a:endParaRPr lang="en-US" baseline="30000"/>
          </a:p>
        </p:txBody>
      </p:sp>
      <p:sp>
        <p:nvSpPr>
          <p:cNvPr id="400" name="Google Shape;400;p17">
            <a:extLst>
              <a:ext uri="{C183D7F6-B498-43B3-948B-1728B52AA6E4}">
                <adec:decorative xmlns:adec="http://schemas.microsoft.com/office/drawing/2017/decorative" val="1"/>
              </a:ext>
            </a:extLst>
          </p:cNvPr>
          <p:cNvSpPr/>
          <p:nvPr/>
        </p:nvSpPr>
        <p:spPr>
          <a:xfrm>
            <a:off x="544000" y="2045274"/>
            <a:ext cx="6146100" cy="3532161"/>
          </a:xfrm>
          <a:prstGeom prst="roundRect">
            <a:avLst>
              <a:gd name="adj" fmla="val 16667"/>
            </a:avLst>
          </a:prstGeom>
          <a:solidFill>
            <a:srgbClr val="DBF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p17"/>
          <p:cNvSpPr txBox="1"/>
          <p:nvPr/>
        </p:nvSpPr>
        <p:spPr>
          <a:xfrm>
            <a:off x="883300" y="2226594"/>
            <a:ext cx="5467500" cy="3532168"/>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002C5F"/>
              </a:buClr>
              <a:buSzPts val="2400"/>
              <a:buFont typeface="Arial"/>
              <a:buNone/>
            </a:pPr>
            <a:r>
              <a:rPr lang="en-US" sz="2400" b="0" i="0" u="none" strike="noStrike" cap="none" dirty="0">
                <a:solidFill>
                  <a:srgbClr val="002C5F"/>
                </a:solidFill>
                <a:latin typeface="Calibri"/>
                <a:ea typeface="Calibri"/>
                <a:cs typeface="Calibri"/>
                <a:sym typeface="Calibri"/>
              </a:rPr>
              <a:t>ACEs are associated with increased risk of overdose and suicide later in life. For children, living with a parent with a mental health or  substance use problem or losing a loved one to suicide or overdose is an ACE. </a:t>
            </a:r>
          </a:p>
          <a:p>
            <a:pPr marL="0" marR="0" lvl="0" indent="0" algn="l" rtl="0">
              <a:lnSpc>
                <a:spcPct val="90000"/>
              </a:lnSpc>
              <a:spcBef>
                <a:spcPts val="0"/>
              </a:spcBef>
              <a:spcAft>
                <a:spcPts val="0"/>
              </a:spcAft>
              <a:buClr>
                <a:srgbClr val="002C5F"/>
              </a:buClr>
              <a:buSzPts val="2400"/>
              <a:buFont typeface="Arial"/>
              <a:buNone/>
            </a:pPr>
            <a:endParaRPr lang="en-US" sz="2400" dirty="0">
              <a:solidFill>
                <a:srgbClr val="002C5F"/>
              </a:solidFill>
              <a:latin typeface="Calibri"/>
              <a:ea typeface="Calibri"/>
              <a:cs typeface="Calibri"/>
              <a:sym typeface="Calibri"/>
            </a:endParaRPr>
          </a:p>
          <a:p>
            <a:pPr marL="0" marR="0" lvl="0" indent="0" algn="l" rtl="0">
              <a:lnSpc>
                <a:spcPct val="90000"/>
              </a:lnSpc>
              <a:spcBef>
                <a:spcPts val="0"/>
              </a:spcBef>
              <a:spcAft>
                <a:spcPts val="0"/>
              </a:spcAft>
              <a:buClr>
                <a:srgbClr val="002C5F"/>
              </a:buClr>
              <a:buSzPts val="2400"/>
              <a:buFont typeface="Arial"/>
              <a:buNone/>
            </a:pPr>
            <a:r>
              <a:rPr lang="en-US" sz="2400" b="0" i="0" u="none" strike="noStrike" cap="none" dirty="0">
                <a:solidFill>
                  <a:srgbClr val="002C5F"/>
                </a:solidFill>
                <a:latin typeface="Calibri"/>
                <a:ea typeface="Calibri"/>
                <a:cs typeface="Calibri"/>
                <a:sym typeface="Calibri"/>
              </a:rPr>
              <a:t>Experiencing these is associated with increased risk of future overdose or suicide, </a:t>
            </a: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6"/>
                  </a:ext>
                </a:extLst>
              </a:rPr>
              <a:t>d</a:t>
            </a:r>
            <a:r>
              <a:rPr lang="en-US" sz="2400"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7"/>
                  </a:ext>
                </a:extLst>
              </a:rPr>
              <a:t>iminishing</a:t>
            </a: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8"/>
                  </a:ext>
                </a:extLst>
              </a:rPr>
              <a:t> the fair and full opportunity to be healthy now and for generations to come</a:t>
            </a: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9"/>
                  </a:ext>
                </a:extLst>
              </a:rPr>
              <a:t>.</a:t>
            </a:r>
            <a:endParaRPr lang="en-US" sz="2400" b="0" i="0" u="none" strike="noStrike" cap="none" baseline="30000" dirty="0">
              <a:solidFill>
                <a:srgbClr val="002C5F"/>
              </a:solidFill>
              <a:latin typeface="Calibri"/>
              <a:ea typeface="Calibri"/>
              <a:cs typeface="Calibri"/>
              <a:sym typeface="Calibri"/>
            </a:endParaRPr>
          </a:p>
        </p:txBody>
      </p:sp>
      <p:grpSp>
        <p:nvGrpSpPr>
          <p:cNvPr id="402" name="Google Shape;402;p17">
            <a:extLst>
              <a:ext uri="{C183D7F6-B498-43B3-948B-1728B52AA6E4}">
                <adec:decorative xmlns:adec="http://schemas.microsoft.com/office/drawing/2017/decorative" val="1"/>
              </a:ext>
            </a:extLst>
          </p:cNvPr>
          <p:cNvGrpSpPr/>
          <p:nvPr/>
        </p:nvGrpSpPr>
        <p:grpSpPr>
          <a:xfrm>
            <a:off x="6799464" y="3529962"/>
            <a:ext cx="2748424" cy="943358"/>
            <a:chOff x="6823839" y="3174762"/>
            <a:chExt cx="2748424" cy="943358"/>
          </a:xfrm>
        </p:grpSpPr>
        <p:cxnSp>
          <p:nvCxnSpPr>
            <p:cNvPr id="403" name="Google Shape;403;p17"/>
            <p:cNvCxnSpPr/>
            <p:nvPr/>
          </p:nvCxnSpPr>
          <p:spPr>
            <a:xfrm>
              <a:off x="6823839" y="3187462"/>
              <a:ext cx="2263646" cy="0"/>
            </a:xfrm>
            <a:prstGeom prst="straightConnector1">
              <a:avLst/>
            </a:prstGeom>
            <a:noFill/>
            <a:ln w="28575" cap="flat" cmpd="sng">
              <a:solidFill>
                <a:srgbClr val="002C5F"/>
              </a:solidFill>
              <a:prstDash val="solid"/>
              <a:miter lim="800000"/>
              <a:headEnd type="oval" w="med" len="med"/>
              <a:tailEnd type="none" w="sm" len="sm"/>
            </a:ln>
          </p:spPr>
        </p:cxnSp>
        <p:cxnSp>
          <p:nvCxnSpPr>
            <p:cNvPr id="404" name="Google Shape;404;p17"/>
            <p:cNvCxnSpPr/>
            <p:nvPr/>
          </p:nvCxnSpPr>
          <p:spPr>
            <a:xfrm flipH="1">
              <a:off x="9077960" y="3174762"/>
              <a:ext cx="3175" cy="925433"/>
            </a:xfrm>
            <a:prstGeom prst="straightConnector1">
              <a:avLst/>
            </a:prstGeom>
            <a:noFill/>
            <a:ln w="28575" cap="flat" cmpd="sng">
              <a:solidFill>
                <a:srgbClr val="002C5F"/>
              </a:solidFill>
              <a:prstDash val="solid"/>
              <a:miter lim="800000"/>
              <a:headEnd type="none" w="sm" len="sm"/>
              <a:tailEnd type="none" w="sm" len="sm"/>
            </a:ln>
          </p:spPr>
        </p:cxnSp>
        <p:cxnSp>
          <p:nvCxnSpPr>
            <p:cNvPr id="405" name="Google Shape;405;p17"/>
            <p:cNvCxnSpPr/>
            <p:nvPr/>
          </p:nvCxnSpPr>
          <p:spPr>
            <a:xfrm>
              <a:off x="9062720" y="4109727"/>
              <a:ext cx="509543" cy="8393"/>
            </a:xfrm>
            <a:prstGeom prst="straightConnector1">
              <a:avLst/>
            </a:prstGeom>
            <a:noFill/>
            <a:ln w="28575" cap="flat" cmpd="sng">
              <a:solidFill>
                <a:srgbClr val="002C5F"/>
              </a:solidFill>
              <a:prstDash val="solid"/>
              <a:miter lim="800000"/>
              <a:headEnd type="none" w="sm" len="sm"/>
              <a:tailEnd type="oval" w="med" len="med"/>
            </a:ln>
          </p:spPr>
        </p:cxnSp>
      </p:grpSp>
      <p:pic>
        <p:nvPicPr>
          <p:cNvPr id="406" name="Google Shape;406;p17" descr="A venn diagram including icons that represent the connection between ACEs, overdose, and suicide. "/>
          <p:cNvPicPr preferRelativeResize="0"/>
          <p:nvPr/>
        </p:nvPicPr>
        <p:blipFill rotWithShape="1">
          <a:blip r:embed="rId3">
            <a:alphaModFix/>
          </a:blip>
          <a:srcRect/>
          <a:stretch/>
        </p:blipFill>
        <p:spPr>
          <a:xfrm>
            <a:off x="7185962" y="2014788"/>
            <a:ext cx="4352860" cy="43528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3bc28e4487_0_38"/>
          <p:cNvSpPr txBox="1">
            <a:spLocks noGrp="1"/>
          </p:cNvSpPr>
          <p:nvPr>
            <p:ph type="title"/>
          </p:nvPr>
        </p:nvSpPr>
        <p:spPr>
          <a:xfrm>
            <a:off x="831850" y="1139750"/>
            <a:ext cx="5986500" cy="4578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2C5F"/>
              </a:buClr>
              <a:buSzPts val="4500"/>
              <a:buFont typeface="Krona One"/>
              <a:buNone/>
            </a:pPr>
            <a:r>
              <a:rPr lang="en-US" sz="4500" dirty="0"/>
              <a:t>ACEs, </a:t>
            </a:r>
            <a:r>
              <a:rPr lang="en-US" sz="4500"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1"/>
                  </a:ext>
                </a:extLst>
              </a:rPr>
              <a:t>overdose</a:t>
            </a:r>
            <a:r>
              <a:rPr lang="en-US" sz="4500" dirty="0"/>
              <a:t> and suicide are </a:t>
            </a:r>
            <a:r>
              <a:rPr lang="en-US" sz="4500" dirty="0">
                <a:ln>
                  <a:solidFill>
                    <a:srgbClr val="002B5F"/>
                  </a:solidFill>
                </a:ln>
                <a:solidFill>
                  <a:schemeClr val="lt1"/>
                </a:solidFill>
              </a:rPr>
              <a:t>preventable</a:t>
            </a:r>
            <a:r>
              <a:rPr lang="en-US" sz="4500" dirty="0"/>
              <a:t> public health challenges.</a:t>
            </a:r>
            <a:endParaRPr lang="en-US" dirty="0"/>
          </a:p>
        </p:txBody>
      </p:sp>
      <p:pic>
        <p:nvPicPr>
          <p:cNvPr id="423" name="Google Shape;423;g23bc28e4487_0_38" descr="A venn diagram showing how ACEs, Oversode and Suicide are related. "/>
          <p:cNvPicPr preferRelativeResize="0"/>
          <p:nvPr/>
        </p:nvPicPr>
        <p:blipFill rotWithShape="1">
          <a:blip r:embed="rId3">
            <a:alphaModFix/>
          </a:blip>
          <a:srcRect/>
          <a:stretch/>
        </p:blipFill>
        <p:spPr>
          <a:xfrm>
            <a:off x="7007292" y="1653505"/>
            <a:ext cx="4352860" cy="43528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Prevention Strategies</a:t>
            </a:r>
            <a:endParaRPr/>
          </a:p>
        </p:txBody>
      </p:sp>
      <p:sp>
        <p:nvSpPr>
          <p:cNvPr id="430" name="Google Shape;430;p19"/>
          <p:cNvSpPr txBox="1">
            <a:spLocks noGrp="1"/>
          </p:cNvSpPr>
          <p:nvPr>
            <p:ph type="body" idx="1"/>
          </p:nvPr>
        </p:nvSpPr>
        <p:spPr>
          <a:xfrm>
            <a:off x="751839" y="1676767"/>
            <a:ext cx="11229953" cy="23017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2"/>
                  </a:ext>
                </a:extLst>
              </a:rPr>
              <a:t>Focus on prevention</a:t>
            </a:r>
            <a:r>
              <a:rPr lang="en-US" sz="2400" dirty="0"/>
              <a:t> through system-level changes, public education, and implementation of policies and programs based on the best available evidence. </a:t>
            </a:r>
          </a:p>
          <a:p>
            <a:pPr marL="0" lvl="0" indent="0" algn="l" rtl="0">
              <a:lnSpc>
                <a:spcPct val="90000"/>
              </a:lnSpc>
              <a:spcBef>
                <a:spcPts val="0"/>
              </a:spcBef>
              <a:spcAft>
                <a:spcPts val="0"/>
              </a:spcAft>
              <a:buSzPts val="2400"/>
              <a:buNone/>
            </a:pPr>
            <a:endParaRPr lang="en-US" sz="2400" dirty="0"/>
          </a:p>
          <a:p>
            <a:pPr marL="0" lvl="0" indent="0" algn="l" rtl="0">
              <a:lnSpc>
                <a:spcPct val="90000"/>
              </a:lnSpc>
              <a:spcBef>
                <a:spcPts val="0"/>
              </a:spcBef>
              <a:spcAft>
                <a:spcPts val="0"/>
              </a:spcAft>
              <a:buSzPts val="2400"/>
              <a:buNone/>
            </a:pPr>
            <a:r>
              <a:rPr lang="en-US" sz="2400" dirty="0"/>
              <a:t>We need a coordinated approach to ensure equity in policies, programs and services.</a:t>
            </a:r>
          </a:p>
        </p:txBody>
      </p:sp>
      <p:pic>
        <p:nvPicPr>
          <p:cNvPr id="431" name="Google Shape;431;p19" descr="ACEs icon"/>
          <p:cNvPicPr preferRelativeResize="0"/>
          <p:nvPr/>
        </p:nvPicPr>
        <p:blipFill rotWithShape="1">
          <a:blip r:embed="rId3">
            <a:alphaModFix/>
          </a:blip>
          <a:srcRect/>
          <a:stretch/>
        </p:blipFill>
        <p:spPr>
          <a:xfrm>
            <a:off x="1258541" y="3316503"/>
            <a:ext cx="1699204" cy="1699204"/>
          </a:xfrm>
          <a:prstGeom prst="rect">
            <a:avLst/>
          </a:prstGeom>
          <a:noFill/>
          <a:ln>
            <a:noFill/>
          </a:ln>
        </p:spPr>
      </p:pic>
      <p:pic>
        <p:nvPicPr>
          <p:cNvPr id="432" name="Google Shape;432;p19" descr="Overdose prevention icon"/>
          <p:cNvPicPr preferRelativeResize="0"/>
          <p:nvPr/>
        </p:nvPicPr>
        <p:blipFill rotWithShape="1">
          <a:blip r:embed="rId4">
            <a:alphaModFix/>
          </a:blip>
          <a:srcRect/>
          <a:stretch/>
        </p:blipFill>
        <p:spPr>
          <a:xfrm>
            <a:off x="354386" y="4668041"/>
            <a:ext cx="1699204" cy="1699204"/>
          </a:xfrm>
          <a:prstGeom prst="rect">
            <a:avLst/>
          </a:prstGeom>
          <a:noFill/>
          <a:ln>
            <a:noFill/>
          </a:ln>
        </p:spPr>
      </p:pic>
      <p:pic>
        <p:nvPicPr>
          <p:cNvPr id="433" name="Google Shape;433;p19" descr="Suicide prevention icon"/>
          <p:cNvPicPr preferRelativeResize="0"/>
          <p:nvPr/>
        </p:nvPicPr>
        <p:blipFill rotWithShape="1">
          <a:blip r:embed="rId5">
            <a:alphaModFix/>
          </a:blip>
          <a:srcRect/>
          <a:stretch/>
        </p:blipFill>
        <p:spPr>
          <a:xfrm>
            <a:off x="2630757" y="4173401"/>
            <a:ext cx="1699204" cy="1699204"/>
          </a:xfrm>
          <a:prstGeom prst="rect">
            <a:avLst/>
          </a:prstGeom>
          <a:noFill/>
          <a:ln>
            <a:noFill/>
          </a:ln>
        </p:spPr>
      </p:pic>
      <p:sp>
        <p:nvSpPr>
          <p:cNvPr id="434" name="Google Shape;434;p19"/>
          <p:cNvSpPr/>
          <p:nvPr/>
        </p:nvSpPr>
        <p:spPr>
          <a:xfrm>
            <a:off x="4844143" y="3644905"/>
            <a:ext cx="283556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2C5F"/>
                </a:solidFill>
                <a:latin typeface="Calibri"/>
                <a:ea typeface="Calibri"/>
                <a:cs typeface="Calibri"/>
                <a:sym typeface="Calibri"/>
              </a:rPr>
              <a:t>Together, we can shrink the </a:t>
            </a:r>
            <a:br>
              <a:rPr lang="en-US" sz="1800" b="1" i="0" u="none" strike="noStrike" cap="none" dirty="0">
                <a:solidFill>
                  <a:srgbClr val="002C5F"/>
                </a:solidFill>
                <a:latin typeface="Calibri"/>
                <a:ea typeface="Calibri"/>
                <a:cs typeface="Calibri"/>
                <a:sym typeface="Calibri"/>
              </a:rPr>
            </a:br>
            <a:r>
              <a:rPr lang="en-US" sz="1800" b="1" i="0" u="none" strike="noStrike" cap="none" dirty="0">
                <a:solidFill>
                  <a:srgbClr val="002C5F"/>
                </a:solidFill>
                <a:latin typeface="Calibri"/>
                <a:ea typeface="Calibri"/>
                <a:cs typeface="Calibri"/>
                <a:sym typeface="Calibri"/>
              </a:rPr>
              <a:t>impact of these three </a:t>
            </a:r>
            <a:br>
              <a:rPr lang="en-US" sz="1800" b="1" i="0" u="none" strike="noStrike" cap="none" dirty="0">
                <a:solidFill>
                  <a:srgbClr val="002C5F"/>
                </a:solidFill>
                <a:latin typeface="Calibri"/>
                <a:ea typeface="Calibri"/>
                <a:cs typeface="Calibri"/>
                <a:sym typeface="Calibri"/>
              </a:rPr>
            </a:br>
            <a:r>
              <a:rPr lang="en-US" sz="1800" b="1" i="0" u="none" strike="noStrike" cap="none" dirty="0">
                <a:solidFill>
                  <a:srgbClr val="002C5F"/>
                </a:solidFill>
                <a:latin typeface="Calibri"/>
                <a:ea typeface="Calibri"/>
                <a:cs typeface="Calibri"/>
                <a:sym typeface="Calibri"/>
              </a:rPr>
              <a:t>interrelated issues.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435" name="Google Shape;435;p19">
            <a:extLst>
              <a:ext uri="{C183D7F6-B498-43B3-948B-1728B52AA6E4}">
                <adec:decorative xmlns:adec="http://schemas.microsoft.com/office/drawing/2017/decorative" val="1"/>
              </a:ext>
            </a:extLst>
          </p:cNvPr>
          <p:cNvCxnSpPr/>
          <p:nvPr/>
        </p:nvCxnSpPr>
        <p:spPr>
          <a:xfrm>
            <a:off x="4685725" y="4668050"/>
            <a:ext cx="3152400" cy="0"/>
          </a:xfrm>
          <a:prstGeom prst="straightConnector1">
            <a:avLst/>
          </a:prstGeom>
          <a:noFill/>
          <a:ln w="28575" cap="flat" cmpd="sng">
            <a:solidFill>
              <a:srgbClr val="002C5F"/>
            </a:solidFill>
            <a:prstDash val="solid"/>
            <a:miter lim="800000"/>
            <a:headEnd type="none" w="sm" len="sm"/>
            <a:tailEnd type="triangle" w="med" len="med"/>
          </a:ln>
        </p:spPr>
      </p:cxnSp>
      <p:sp>
        <p:nvSpPr>
          <p:cNvPr id="436" name="Google Shape;436;p19">
            <a:extLst>
              <a:ext uri="{C183D7F6-B498-43B3-948B-1728B52AA6E4}">
                <adec:decorative xmlns:adec="http://schemas.microsoft.com/office/drawing/2017/decorative" val="1"/>
              </a:ext>
            </a:extLst>
          </p:cNvPr>
          <p:cNvSpPr/>
          <p:nvPr/>
        </p:nvSpPr>
        <p:spPr>
          <a:xfrm>
            <a:off x="9221550" y="3888150"/>
            <a:ext cx="555900" cy="555900"/>
          </a:xfrm>
          <a:prstGeom prst="ellipse">
            <a:avLst/>
          </a:prstGeom>
          <a:solidFill>
            <a:srgbClr val="8FE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437" name="Google Shape;437;p19">
            <a:extLst>
              <a:ext uri="{C183D7F6-B498-43B3-948B-1728B52AA6E4}">
                <adec:decorative xmlns:adec="http://schemas.microsoft.com/office/drawing/2017/decorative" val="1"/>
              </a:ext>
            </a:extLst>
          </p:cNvPr>
          <p:cNvSpPr/>
          <p:nvPr/>
        </p:nvSpPr>
        <p:spPr>
          <a:xfrm>
            <a:off x="9979375" y="4570575"/>
            <a:ext cx="555900" cy="555900"/>
          </a:xfrm>
          <a:prstGeom prst="ellipse">
            <a:avLst/>
          </a:prstGeom>
          <a:solidFill>
            <a:srgbClr val="D0A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438" name="Google Shape;438;p19">
            <a:extLst>
              <a:ext uri="{C183D7F6-B498-43B3-948B-1728B52AA6E4}">
                <adec:decorative xmlns:adec="http://schemas.microsoft.com/office/drawing/2017/decorative" val="1"/>
              </a:ext>
            </a:extLst>
          </p:cNvPr>
          <p:cNvSpPr/>
          <p:nvPr/>
        </p:nvSpPr>
        <p:spPr>
          <a:xfrm>
            <a:off x="8832675" y="4900875"/>
            <a:ext cx="555900" cy="555900"/>
          </a:xfrm>
          <a:prstGeom prst="ellipse">
            <a:avLst/>
          </a:prstGeom>
          <a:solidFill>
            <a:srgbClr val="E9D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Using Collaborative Strategies</a:t>
            </a:r>
            <a:endParaRPr/>
          </a:p>
        </p:txBody>
      </p:sp>
      <p:sp>
        <p:nvSpPr>
          <p:cNvPr id="445" name="Google Shape;445;p20"/>
          <p:cNvSpPr txBox="1">
            <a:spLocks noGrp="1"/>
          </p:cNvSpPr>
          <p:nvPr>
            <p:ph type="body" idx="1"/>
          </p:nvPr>
        </p:nvSpPr>
        <p:spPr>
          <a:xfrm>
            <a:off x="831850" y="1679946"/>
            <a:ext cx="10515600" cy="21756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dirty="0"/>
              <a:t>Successful approaches often require collaboration with other sectors to address these complex and related challenges appropriately.</a:t>
            </a:r>
            <a:endParaRPr lang="en-US" dirty="0"/>
          </a:p>
          <a:p>
            <a:pPr marL="0" lvl="0" indent="0" algn="l" rtl="0">
              <a:lnSpc>
                <a:spcPct val="90000"/>
              </a:lnSpc>
              <a:spcBef>
                <a:spcPts val="1000"/>
              </a:spcBef>
              <a:spcAft>
                <a:spcPts val="0"/>
              </a:spcAft>
              <a:buSzPts val="2400"/>
              <a:buNone/>
            </a:pPr>
            <a:r>
              <a:rPr lang="en-US" sz="2400" dirty="0"/>
              <a:t>Greater impact can happen when there is alignment between policy, </a:t>
            </a:r>
            <a:r>
              <a:rPr lang="en-US" sz="2400"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3"/>
                  </a:ext>
                </a:extLst>
              </a:rPr>
              <a:t>funding</a:t>
            </a:r>
            <a:r>
              <a:rPr lang="en-US" sz="2400" dirty="0"/>
              <a:t> and programs that address these three issues together, rather than some current efforts </a:t>
            </a:r>
            <a:r>
              <a:rPr lang="en-US" sz="2400"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4"/>
                  </a:ext>
                </a:extLst>
              </a:rPr>
              <a:t>that</a:t>
            </a:r>
            <a:r>
              <a:rPr lang="en-US" sz="2400" dirty="0"/>
              <a:t> focus on each issue individually.</a:t>
            </a:r>
            <a:endParaRPr lang="en-US" dirty="0"/>
          </a:p>
        </p:txBody>
      </p:sp>
      <p:sp>
        <p:nvSpPr>
          <p:cNvPr id="446" name="Google Shape;446;p20">
            <a:extLst>
              <a:ext uri="{C183D7F6-B498-43B3-948B-1728B52AA6E4}">
                <adec:decorative xmlns:adec="http://schemas.microsoft.com/office/drawing/2017/decorative" val="1"/>
              </a:ext>
            </a:extLst>
          </p:cNvPr>
          <p:cNvSpPr/>
          <p:nvPr/>
        </p:nvSpPr>
        <p:spPr>
          <a:xfrm>
            <a:off x="914400" y="4083783"/>
            <a:ext cx="10515600" cy="1982106"/>
          </a:xfrm>
          <a:prstGeom prst="roundRect">
            <a:avLst>
              <a:gd name="adj" fmla="val 16667"/>
            </a:avLst>
          </a:prstGeom>
          <a:solidFill>
            <a:srgbClr val="054A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7" name="Google Shape;447;p20" descr="Clipboard Icon"/>
          <p:cNvPicPr preferRelativeResize="0"/>
          <p:nvPr/>
        </p:nvPicPr>
        <p:blipFill rotWithShape="1">
          <a:blip r:embed="rId3">
            <a:alphaModFix/>
          </a:blip>
          <a:srcRect/>
          <a:stretch/>
        </p:blipFill>
        <p:spPr>
          <a:xfrm>
            <a:off x="1368353" y="4099457"/>
            <a:ext cx="1895312" cy="1895312"/>
          </a:xfrm>
          <a:prstGeom prst="rect">
            <a:avLst/>
          </a:prstGeom>
          <a:noFill/>
          <a:ln>
            <a:noFill/>
          </a:ln>
        </p:spPr>
      </p:pic>
      <p:sp>
        <p:nvSpPr>
          <p:cNvPr id="448" name="Google Shape;448;p20"/>
          <p:cNvSpPr/>
          <p:nvPr/>
        </p:nvSpPr>
        <p:spPr>
          <a:xfrm>
            <a:off x="3748098" y="4474671"/>
            <a:ext cx="71434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Example Strategy</a:t>
            </a:r>
            <a:endParaRPr sz="14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By creating policies based on the understanding that childhood trauma is </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a risk factor for suicide and overdose, we can protect children today and prevent future risks.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63" name="Google Shape;463;g23bc28e4487_0_6"/>
          <p:cNvSpPr txBox="1"/>
          <p:nvPr/>
        </p:nvSpPr>
        <p:spPr>
          <a:xfrm>
            <a:off x="7779801" y="4636005"/>
            <a:ext cx="3342000" cy="42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54A91"/>
              </a:buClr>
              <a:buSzPts val="1600"/>
              <a:buFont typeface="Arial"/>
              <a:buNone/>
            </a:pPr>
            <a:r>
              <a:rPr lang="en-US" sz="1600" b="1" i="0" u="none" strike="noStrike" cap="none" dirty="0">
                <a:solidFill>
                  <a:srgbClr val="054A91"/>
                </a:solidFill>
                <a:latin typeface="Calibri"/>
                <a:ea typeface="Calibri"/>
                <a:cs typeface="Calibri"/>
                <a:sym typeface="Calibri"/>
              </a:rPr>
              <a:t>Implement successful treatment and prevention strategies</a:t>
            </a:r>
            <a:r>
              <a:rPr lang="en-US" sz="1600" b="0" i="0" u="none" strike="noStrike" cap="none" dirty="0">
                <a:solidFill>
                  <a:srgbClr val="054A91"/>
                </a:solidFill>
                <a:latin typeface="Calibri"/>
                <a:ea typeface="Calibri"/>
                <a:cs typeface="Calibri"/>
                <a:sym typeface="Calibri"/>
              </a:rPr>
              <a:t> that are adapted for specific cultural contexts.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62" name="Google Shape;462;g23bc28e4487_0_6" descr="An icon of a document representing strategy and treatment plans."/>
          <p:cNvPicPr preferRelativeResize="0"/>
          <p:nvPr/>
        </p:nvPicPr>
        <p:blipFill rotWithShape="1">
          <a:blip r:embed="rId3">
            <a:alphaModFix/>
          </a:blip>
          <a:srcRect/>
          <a:stretch/>
        </p:blipFill>
        <p:spPr>
          <a:xfrm>
            <a:off x="6722301" y="4533020"/>
            <a:ext cx="1057491" cy="1057491"/>
          </a:xfrm>
          <a:prstGeom prst="rect">
            <a:avLst/>
          </a:prstGeom>
          <a:noFill/>
          <a:ln>
            <a:noFill/>
          </a:ln>
        </p:spPr>
      </p:pic>
      <p:sp>
        <p:nvSpPr>
          <p:cNvPr id="461" name="Google Shape;461;g23bc28e4487_0_6"/>
          <p:cNvSpPr txBox="1"/>
          <p:nvPr/>
        </p:nvSpPr>
        <p:spPr>
          <a:xfrm>
            <a:off x="2332980" y="4849808"/>
            <a:ext cx="4190700" cy="42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54A91"/>
              </a:buClr>
              <a:buSzPts val="1600"/>
              <a:buFont typeface="Arial"/>
              <a:buNone/>
            </a:pPr>
            <a:r>
              <a:rPr lang="en-US" sz="1600" b="1" i="0" u="none" strike="noStrike" cap="none" dirty="0">
                <a:solidFill>
                  <a:srgbClr val="054A91"/>
                </a:solidFill>
                <a:latin typeface="Calibri"/>
                <a:ea typeface="Calibri"/>
                <a:cs typeface="Calibri"/>
                <a:sym typeface="Calibri"/>
              </a:rPr>
              <a:t>Invest in research and evaluation </a:t>
            </a:r>
            <a:r>
              <a:rPr lang="en-US" sz="1600" b="0" i="0" u="none" strike="noStrike" cap="none" dirty="0">
                <a:solidFill>
                  <a:srgbClr val="054A91"/>
                </a:solidFill>
                <a:latin typeface="Calibri"/>
                <a:ea typeface="Calibri"/>
                <a:cs typeface="Calibri"/>
                <a:sym typeface="Calibri"/>
              </a:rPr>
              <a:t>to better understand what works, </a:t>
            </a:r>
            <a:r>
              <a:rPr lang="en-US" sz="1600" b="0" i="0" u="none" strike="noStrike" cap="none" dirty="0">
                <a:solidFill>
                  <a:srgbClr val="054A91"/>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7"/>
                  </a:ext>
                </a:extLst>
              </a:rPr>
              <a:t>why</a:t>
            </a:r>
            <a:r>
              <a:rPr lang="en-US" sz="1600" b="0" i="0" u="none" strike="noStrike" cap="none" dirty="0">
                <a:solidFill>
                  <a:srgbClr val="054A91"/>
                </a:solidFill>
                <a:latin typeface="Calibri"/>
                <a:ea typeface="Calibri"/>
                <a:cs typeface="Calibri"/>
                <a:sym typeface="Calibri"/>
              </a:rPr>
              <a:t> and for whom. </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60" name="Google Shape;460;g23bc28e4487_0_6" descr="An icon of a pie chart within a magnifying glass, representing research and evaluation. "/>
          <p:cNvPicPr preferRelativeResize="0"/>
          <p:nvPr/>
        </p:nvPicPr>
        <p:blipFill rotWithShape="1">
          <a:blip r:embed="rId4">
            <a:alphaModFix/>
          </a:blip>
          <a:srcRect/>
          <a:stretch/>
        </p:blipFill>
        <p:spPr>
          <a:xfrm>
            <a:off x="1275491" y="4533019"/>
            <a:ext cx="1057492" cy="1057492"/>
          </a:xfrm>
          <a:prstGeom prst="rect">
            <a:avLst/>
          </a:prstGeom>
          <a:noFill/>
          <a:ln>
            <a:noFill/>
          </a:ln>
        </p:spPr>
      </p:pic>
      <p:sp>
        <p:nvSpPr>
          <p:cNvPr id="459" name="Google Shape;459;g23bc28e4487_0_6"/>
          <p:cNvSpPr txBox="1"/>
          <p:nvPr/>
        </p:nvSpPr>
        <p:spPr>
          <a:xfrm>
            <a:off x="7779775" y="3375726"/>
            <a:ext cx="3222300" cy="42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54A91"/>
              </a:buClr>
              <a:buSzPts val="1600"/>
              <a:buFont typeface="Arial"/>
              <a:buNone/>
            </a:pPr>
            <a:r>
              <a:rPr lang="en-US" sz="1600" b="1" i="0" u="none" strike="noStrike" cap="none" dirty="0">
                <a:solidFill>
                  <a:srgbClr val="054A91"/>
                </a:solidFill>
                <a:latin typeface="Calibri"/>
                <a:ea typeface="Calibri"/>
                <a:cs typeface="Calibri"/>
                <a:sym typeface="Calibri"/>
              </a:rPr>
              <a:t>Engage a broad movement</a:t>
            </a:r>
            <a:r>
              <a:rPr lang="en-US" sz="1600" b="0" i="0" u="none" strike="noStrike" cap="none" dirty="0">
                <a:solidFill>
                  <a:srgbClr val="054A91"/>
                </a:solidFill>
                <a:latin typeface="Calibri"/>
                <a:ea typeface="Calibri"/>
                <a:cs typeface="Calibri"/>
                <a:sym typeface="Calibri"/>
              </a:rPr>
              <a:t> of champions and change agents in communities.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 name="Google Shape;458;g23bc28e4487_0_6" descr="An icon of a group of people representing engagement in communities. ">
            <a:extLst>
              <a:ext uri="{FF2B5EF4-FFF2-40B4-BE49-F238E27FC236}">
                <a16:creationId xmlns:a16="http://schemas.microsoft.com/office/drawing/2014/main" id="{F64623E2-FE6F-B0AA-FF80-4D1210C57D4B}"/>
              </a:ext>
            </a:extLst>
          </p:cNvPr>
          <p:cNvPicPr preferRelativeResize="0"/>
          <p:nvPr/>
        </p:nvPicPr>
        <p:blipFill rotWithShape="1">
          <a:blip r:embed="rId5">
            <a:alphaModFix/>
          </a:blip>
          <a:srcRect/>
          <a:stretch/>
        </p:blipFill>
        <p:spPr>
          <a:xfrm>
            <a:off x="6722291" y="3230152"/>
            <a:ext cx="1057491" cy="1057491"/>
          </a:xfrm>
          <a:prstGeom prst="rect">
            <a:avLst/>
          </a:prstGeom>
          <a:noFill/>
          <a:ln>
            <a:noFill/>
          </a:ln>
        </p:spPr>
      </p:pic>
      <p:sp>
        <p:nvSpPr>
          <p:cNvPr id="456" name="Google Shape;456;g23bc28e4487_0_6"/>
          <p:cNvSpPr txBox="1"/>
          <p:nvPr/>
        </p:nvSpPr>
        <p:spPr>
          <a:xfrm>
            <a:off x="2332976" y="3378414"/>
            <a:ext cx="3720600" cy="42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54A91"/>
              </a:buClr>
              <a:buSzPts val="1600"/>
              <a:buFont typeface="Arial"/>
              <a:buNone/>
            </a:pPr>
            <a:r>
              <a:rPr lang="en-US" sz="1600" b="1" i="0" u="none" strike="noStrike" cap="none" dirty="0">
                <a:solidFill>
                  <a:srgbClr val="054A91"/>
                </a:solidFill>
                <a:latin typeface="Calibri"/>
                <a:ea typeface="Calibri"/>
                <a:cs typeface="Calibri"/>
                <a:sym typeface="Calibri"/>
              </a:rPr>
              <a:t>Increase understanding </a:t>
            </a:r>
            <a:r>
              <a:rPr lang="en-US" sz="1600" b="0" i="0" u="none" strike="noStrike" cap="none" dirty="0">
                <a:solidFill>
                  <a:srgbClr val="054A91"/>
                </a:solidFill>
                <a:latin typeface="Calibri"/>
                <a:ea typeface="Calibri"/>
                <a:cs typeface="Calibri"/>
                <a:sym typeface="Calibri"/>
              </a:rPr>
              <a:t>of the causes and impact, and better coordinate across treatment and prevention fields.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 name="Google Shape;455;g23bc28e4487_0_6" descr="An icon depicting a lightbulb within a brain to represent increased understanding.">
            <a:extLst>
              <a:ext uri="{FF2B5EF4-FFF2-40B4-BE49-F238E27FC236}">
                <a16:creationId xmlns:a16="http://schemas.microsoft.com/office/drawing/2014/main" id="{ED4AEF55-FDF3-0B42-6B3B-7062E0504E44}"/>
              </a:ext>
            </a:extLst>
          </p:cNvPr>
          <p:cNvPicPr preferRelativeResize="0"/>
          <p:nvPr/>
        </p:nvPicPr>
        <p:blipFill rotWithShape="1">
          <a:blip r:embed="rId6">
            <a:alphaModFix/>
          </a:blip>
          <a:srcRect/>
          <a:stretch/>
        </p:blipFill>
        <p:spPr>
          <a:xfrm>
            <a:off x="1275500" y="3230152"/>
            <a:ext cx="1057491" cy="1057491"/>
          </a:xfrm>
          <a:prstGeom prst="rect">
            <a:avLst/>
          </a:prstGeom>
          <a:noFill/>
          <a:ln>
            <a:noFill/>
          </a:ln>
        </p:spPr>
      </p:pic>
      <p:sp>
        <p:nvSpPr>
          <p:cNvPr id="466" name="Google Shape;466;g23bc28e4487_0_6"/>
          <p:cNvSpPr txBox="1"/>
          <p:nvPr/>
        </p:nvSpPr>
        <p:spPr>
          <a:xfrm>
            <a:off x="1452881" y="1836103"/>
            <a:ext cx="9078190" cy="71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2000"/>
              <a:buFont typeface="Arial"/>
              <a:buNone/>
            </a:pPr>
            <a:r>
              <a:rPr lang="en-US" sz="2400" b="1" i="0" u="none" strike="noStrike" cap="none" dirty="0">
                <a:solidFill>
                  <a:srgbClr val="002C5F"/>
                </a:solidFill>
                <a:latin typeface="Calibri"/>
                <a:ea typeface="Calibri"/>
                <a:cs typeface="Calibri"/>
                <a:sym typeface="Calibri"/>
              </a:rPr>
              <a:t>We need a coordinated approach to address health inequities </a:t>
            </a:r>
            <a:r>
              <a:rPr lang="en-US" sz="2400" b="1"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8"/>
                  </a:ext>
                </a:extLst>
              </a:rPr>
              <a:t>contributing</a:t>
            </a:r>
            <a:r>
              <a:rPr lang="en-US" sz="2400" b="1" i="0" u="none" strike="noStrike" cap="none" dirty="0">
                <a:solidFill>
                  <a:srgbClr val="002C5F"/>
                </a:solidFill>
                <a:latin typeface="Calibri"/>
                <a:ea typeface="Calibri"/>
                <a:cs typeface="Calibri"/>
                <a:sym typeface="Calibri"/>
              </a:rPr>
              <a:t> to disparities in exposure to ACEs, </a:t>
            </a:r>
            <a:r>
              <a:rPr lang="en-US" sz="2400" b="1"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9"/>
                  </a:ext>
                </a:extLst>
              </a:rPr>
              <a:t>overdose</a:t>
            </a:r>
            <a:r>
              <a:rPr lang="en-US" sz="2400" b="1" i="0" u="none" strike="noStrike" cap="none" dirty="0">
                <a:solidFill>
                  <a:srgbClr val="002C5F"/>
                </a:solidFill>
                <a:latin typeface="Calibri"/>
                <a:ea typeface="Calibri"/>
                <a:cs typeface="Calibri"/>
                <a:sym typeface="Calibri"/>
              </a:rPr>
              <a:t> and suicide: </a:t>
            </a:r>
            <a:endParaRPr sz="1800" b="1" i="0" u="none" strike="noStrike" cap="none" dirty="0">
              <a:solidFill>
                <a:srgbClr val="002C5F"/>
              </a:solidFill>
              <a:latin typeface="Calibri"/>
              <a:ea typeface="Calibri"/>
              <a:cs typeface="Calibri"/>
              <a:sym typeface="Calibri"/>
            </a:endParaRPr>
          </a:p>
        </p:txBody>
      </p:sp>
      <p:sp>
        <p:nvSpPr>
          <p:cNvPr id="453" name="Google Shape;453;g23bc28e4487_0_6"/>
          <p:cNvSpPr txBox="1">
            <a:spLocks noGrp="1"/>
          </p:cNvSpPr>
          <p:nvPr>
            <p:ph type="title"/>
          </p:nvPr>
        </p:nvSpPr>
        <p:spPr>
          <a:xfrm>
            <a:off x="831850" y="1085135"/>
            <a:ext cx="10515600" cy="714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2C5F"/>
              </a:buClr>
              <a:buSzPct val="100000"/>
              <a:buFont typeface="Krona One"/>
              <a:buNone/>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5"/>
                  </a:ext>
                </a:extLst>
              </a:rPr>
              <a:t>Addressing</a:t>
            </a:r>
            <a:r>
              <a:rPr lang="en-US" dirty="0"/>
              <a:t> T</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6"/>
                  </a:ext>
                </a:extLst>
              </a:rPr>
              <a:t>oday’s</a:t>
            </a:r>
            <a:r>
              <a:rPr lang="en-US" dirty="0"/>
              <a:t> Crises </a:t>
            </a:r>
            <a:br>
              <a:rPr lang="en-US" dirty="0"/>
            </a:br>
            <a:r>
              <a:rPr lang="en-US" dirty="0"/>
              <a:t>and Preventing Tomorrow’s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2"/>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What Now?</a:t>
            </a:r>
            <a:endParaRPr/>
          </a:p>
        </p:txBody>
      </p:sp>
      <p:sp>
        <p:nvSpPr>
          <p:cNvPr id="472" name="Google Shape;472;p22"/>
          <p:cNvSpPr txBox="1">
            <a:spLocks noGrp="1"/>
          </p:cNvSpPr>
          <p:nvPr>
            <p:ph type="body" idx="1"/>
          </p:nvPr>
        </p:nvSpPr>
        <p:spPr>
          <a:xfrm>
            <a:off x="831850" y="1679945"/>
            <a:ext cx="10515600" cy="21154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100000"/>
              <a:buNone/>
            </a:pPr>
            <a:r>
              <a:rPr lang="en-US" sz="2400"/>
              <a:t>You have the power to make a difference.</a:t>
            </a:r>
            <a:endParaRPr lang="en-US"/>
          </a:p>
          <a:p>
            <a:pPr marL="457200" lvl="0" indent="-445769" algn="l" rtl="0">
              <a:lnSpc>
                <a:spcPct val="90000"/>
              </a:lnSpc>
              <a:spcBef>
                <a:spcPts val="1000"/>
              </a:spcBef>
              <a:spcAft>
                <a:spcPts val="0"/>
              </a:spcAft>
              <a:buClr>
                <a:srgbClr val="002C5F"/>
              </a:buClr>
              <a:buSzPct val="100000"/>
              <a:buFont typeface="Arial"/>
              <a:buChar char="•"/>
            </a:pPr>
            <a:r>
              <a:rPr lang="en-US" sz="2400" b="1"/>
              <a:t>Find the Words: </a:t>
            </a:r>
            <a:r>
              <a:rPr lang="en-US" sz="2400"/>
              <a:t>to </a:t>
            </a:r>
            <a:r>
              <a:rPr lang="en-US" sz="24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0"/>
                  </a:ext>
                </a:extLst>
              </a:rPr>
              <a:t>educate</a:t>
            </a:r>
            <a:r>
              <a:rPr lang="en-US" sz="2400"/>
              <a:t> others about the intersection of these urgent </a:t>
            </a:r>
            <a:br>
              <a:rPr lang="en-US" sz="2400"/>
            </a:br>
            <a:r>
              <a:rPr lang="en-US" sz="2400"/>
              <a:t>public health issues. </a:t>
            </a:r>
            <a:endParaRPr lang="en-US"/>
          </a:p>
          <a:p>
            <a:pPr marL="457200" lvl="0" indent="-445769" algn="l" rtl="0">
              <a:lnSpc>
                <a:spcPct val="90000"/>
              </a:lnSpc>
              <a:spcBef>
                <a:spcPts val="1000"/>
              </a:spcBef>
              <a:spcAft>
                <a:spcPts val="0"/>
              </a:spcAft>
              <a:buClr>
                <a:srgbClr val="002C5F"/>
              </a:buClr>
              <a:buSzPct val="100000"/>
              <a:buFont typeface="Arial"/>
              <a:buChar char="•"/>
            </a:pPr>
            <a:r>
              <a:rPr lang="en-US" sz="2400" b="1"/>
              <a:t>Spread the Word: </a:t>
            </a:r>
            <a:r>
              <a:rPr lang="en-US" sz="2400"/>
              <a:t>to generate awareness of these interrelated public </a:t>
            </a:r>
            <a:br>
              <a:rPr lang="en-US" sz="2400"/>
            </a:br>
            <a:r>
              <a:rPr lang="en-US" sz="2400"/>
              <a:t>health issues. </a:t>
            </a:r>
            <a:endParaRPr lang="en-US"/>
          </a:p>
          <a:p>
            <a:pPr marL="457200" lvl="0" indent="-279400" algn="l" rtl="0">
              <a:lnSpc>
                <a:spcPct val="90000"/>
              </a:lnSpc>
              <a:spcBef>
                <a:spcPts val="1000"/>
              </a:spcBef>
              <a:spcAft>
                <a:spcPts val="0"/>
              </a:spcAft>
              <a:buClr>
                <a:srgbClr val="002C5F"/>
              </a:buClr>
              <a:buSzPct val="100000"/>
              <a:buFont typeface="Arial"/>
              <a:buNone/>
            </a:pPr>
            <a:endParaRPr lang="en-US"/>
          </a:p>
        </p:txBody>
      </p:sp>
      <p:sp>
        <p:nvSpPr>
          <p:cNvPr id="473" name="Google Shape;473;p22"/>
          <p:cNvSpPr/>
          <p:nvPr/>
        </p:nvSpPr>
        <p:spPr>
          <a:xfrm>
            <a:off x="2712085" y="3917297"/>
            <a:ext cx="676783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2C5F"/>
                </a:solidFill>
                <a:latin typeface="Calibri"/>
                <a:ea typeface="Calibri"/>
                <a:cs typeface="Calibri"/>
                <a:sym typeface="Calibri"/>
              </a:rPr>
              <a:t>Visit </a:t>
            </a:r>
            <a:r>
              <a:rPr lang="en-US"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UrgentRelatedPreventable.org</a:t>
            </a:r>
            <a:r>
              <a:rPr lang="en-US" sz="2400" b="0" i="0" u="none" strike="noStrike" cap="none" dirty="0">
                <a:solidFill>
                  <a:schemeClr val="dk1"/>
                </a:solidFill>
                <a:latin typeface="Calibri"/>
                <a:ea typeface="Calibri"/>
                <a:cs typeface="Calibri"/>
                <a:sym typeface="Calibri"/>
              </a:rPr>
              <a:t> </a:t>
            </a:r>
            <a:r>
              <a:rPr lang="en-US" sz="2400" b="1" i="0" u="none" strike="noStrike" cap="none" dirty="0">
                <a:solidFill>
                  <a:srgbClr val="002C5F"/>
                </a:solidFill>
                <a:latin typeface="Calibri"/>
                <a:ea typeface="Calibri"/>
                <a:cs typeface="Calibri"/>
                <a:sym typeface="Calibri"/>
              </a:rPr>
              <a:t>to learn </a:t>
            </a:r>
            <a:r>
              <a:rPr lang="en-US" sz="2400" b="1"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1"/>
                  </a:ext>
                </a:extLst>
              </a:rPr>
              <a:t>more</a:t>
            </a:r>
            <a:r>
              <a:rPr lang="en-US" sz="2400" b="1" i="0" u="none" strike="noStrike" cap="none" dirty="0">
                <a:solidFill>
                  <a:srgbClr val="002C5F"/>
                </a:solidFill>
                <a:latin typeface="Calibri"/>
                <a:ea typeface="Calibri"/>
                <a:cs typeface="Calibri"/>
                <a:sym typeface="Calibri"/>
              </a:rPr>
              <a:t>.</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2" name="Group 1" descr="APHA and CDC logos">
            <a:extLst>
              <a:ext uri="{FF2B5EF4-FFF2-40B4-BE49-F238E27FC236}">
                <a16:creationId xmlns:a16="http://schemas.microsoft.com/office/drawing/2014/main" id="{CBFCA182-9B30-779B-F060-760792172FE3}"/>
              </a:ext>
            </a:extLst>
          </p:cNvPr>
          <p:cNvGrpSpPr/>
          <p:nvPr/>
        </p:nvGrpSpPr>
        <p:grpSpPr>
          <a:xfrm>
            <a:off x="4515465" y="5853182"/>
            <a:ext cx="3053727" cy="880694"/>
            <a:chOff x="4238778" y="5853182"/>
            <a:chExt cx="3053727" cy="880694"/>
          </a:xfrm>
        </p:grpSpPr>
        <p:pic>
          <p:nvPicPr>
            <p:cNvPr id="5" name="Google Shape;475;p22" descr="The American Public Health Association logo next to the Centers for Disease Control and Prevention logo. ">
              <a:extLst>
                <a:ext uri="{FF2B5EF4-FFF2-40B4-BE49-F238E27FC236}">
                  <a16:creationId xmlns:a16="http://schemas.microsoft.com/office/drawing/2014/main" id="{3B1D402E-4FED-7FB1-62EF-E2A9A00DD470}"/>
                </a:ext>
              </a:extLst>
            </p:cNvPr>
            <p:cNvPicPr preferRelativeResize="0"/>
            <p:nvPr/>
          </p:nvPicPr>
          <p:blipFill rotWithShape="1">
            <a:blip r:embed="rId4">
              <a:alphaModFix/>
            </a:blip>
            <a:srcRect/>
            <a:stretch/>
          </p:blipFill>
          <p:spPr>
            <a:xfrm>
              <a:off x="4238778" y="5969043"/>
              <a:ext cx="1652270" cy="666462"/>
            </a:xfrm>
            <a:prstGeom prst="rect">
              <a:avLst/>
            </a:prstGeom>
            <a:noFill/>
            <a:ln>
              <a:noFill/>
            </a:ln>
          </p:spPr>
        </p:pic>
        <p:pic>
          <p:nvPicPr>
            <p:cNvPr id="6" name="Picture 5">
              <a:extLst>
                <a:ext uri="{FF2B5EF4-FFF2-40B4-BE49-F238E27FC236}">
                  <a16:creationId xmlns:a16="http://schemas.microsoft.com/office/drawing/2014/main" id="{D86C140B-3B7E-E5DF-9D85-D35ACF6978E4}"/>
                </a:ext>
              </a:extLst>
            </p:cNvPr>
            <p:cNvPicPr>
              <a:picLocks noChangeAspect="1"/>
            </p:cNvPicPr>
            <p:nvPr/>
          </p:nvPicPr>
          <p:blipFill>
            <a:blip r:embed="rId5"/>
            <a:srcRect/>
            <a:stretch/>
          </p:blipFill>
          <p:spPr>
            <a:xfrm>
              <a:off x="6186106" y="5853182"/>
              <a:ext cx="1106399" cy="88069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g23bc28e4487_0_26"/>
          <p:cNvSpPr txBox="1">
            <a:spLocks noGrp="1"/>
          </p:cNvSpPr>
          <p:nvPr>
            <p:ph type="title"/>
          </p:nvPr>
        </p:nvSpPr>
        <p:spPr>
          <a:xfrm>
            <a:off x="831850" y="724192"/>
            <a:ext cx="8779510" cy="50793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ct val="100000"/>
              <a:buFont typeface="Krona One"/>
              <a:buNone/>
            </a:pPr>
            <a:r>
              <a:rPr lang="en-US" sz="4500" dirty="0">
                <a:solidFill>
                  <a:schemeClr val="lt1"/>
                </a:solidFill>
              </a:rPr>
              <a:t>While these challenges impact all of us, </a:t>
            </a:r>
            <a:r>
              <a:rPr lang="en-US" sz="4500" dirty="0">
                <a:solidFill>
                  <a:srgbClr val="F0AB00"/>
                </a:solidFill>
              </a:rPr>
              <a:t>some communities are more affected</a:t>
            </a:r>
            <a:r>
              <a:rPr lang="en-US" sz="4500" dirty="0">
                <a:solidFill>
                  <a:schemeClr val="lt1"/>
                </a:solidFill>
              </a:rPr>
              <a:t> than others.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3bc28e4487_0_33"/>
          <p:cNvSpPr txBox="1">
            <a:spLocks noGrp="1"/>
          </p:cNvSpPr>
          <p:nvPr>
            <p:ph type="title"/>
          </p:nvPr>
        </p:nvSpPr>
        <p:spPr>
          <a:xfrm>
            <a:off x="831850" y="1139400"/>
            <a:ext cx="5448900" cy="4579200"/>
          </a:xfrm>
          <a:prstGeom prst="rect">
            <a:avLst/>
          </a:prstGeom>
          <a:noFill/>
          <a:ln>
            <a:noFill/>
          </a:ln>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2C5F"/>
              </a:buClr>
              <a:buSzPts val="4500"/>
              <a:buFont typeface="Krona One"/>
              <a:buNone/>
            </a:pPr>
            <a:r>
              <a:rPr lang="en-US" sz="4500"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ACEs</a:t>
            </a:r>
            <a:r>
              <a:rPr lang="en-US" sz="4500" dirty="0"/>
              <a:t>, overdose and suicide are </a:t>
            </a:r>
            <a:r>
              <a:rPr lang="en-US" sz="4500" dirty="0">
                <a:ln>
                  <a:solidFill>
                    <a:srgbClr val="002B5F"/>
                  </a:solidFill>
                </a:ln>
                <a:solidFill>
                  <a:schemeClr val="bg1"/>
                </a:solidFill>
              </a:rPr>
              <a:t>urgent</a:t>
            </a:r>
            <a:r>
              <a:rPr lang="en-US" sz="4500" dirty="0">
                <a:solidFill>
                  <a:srgbClr val="54BDB5"/>
                </a:solidFill>
              </a:rPr>
              <a:t> </a:t>
            </a:r>
            <a:r>
              <a:rPr lang="en-US" sz="4500" dirty="0"/>
              <a:t>public health challenges.</a:t>
            </a:r>
            <a:endParaRPr lang="en-US" dirty="0"/>
          </a:p>
        </p:txBody>
      </p:sp>
      <p:pic>
        <p:nvPicPr>
          <p:cNvPr id="188" name="Google Shape;188;g23bc28e4487_0_33" descr="A venn diagram showing how ACEs, Oversode and Suicide are related. "/>
          <p:cNvPicPr preferRelativeResize="0"/>
          <p:nvPr/>
        </p:nvPicPr>
        <p:blipFill rotWithShape="1">
          <a:blip r:embed="rId3">
            <a:alphaModFix/>
          </a:blip>
          <a:srcRect/>
          <a:stretch/>
        </p:blipFill>
        <p:spPr>
          <a:xfrm>
            <a:off x="7007292" y="1653505"/>
            <a:ext cx="4352860" cy="43528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7" name="Google Shape;197;g2610cdb19ab_0_0"/>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Urgent Public Health Threat</a:t>
            </a:r>
            <a:endParaRPr/>
          </a:p>
        </p:txBody>
      </p:sp>
      <p:sp>
        <p:nvSpPr>
          <p:cNvPr id="198" name="Google Shape;198;g2610cdb19ab_0_0"/>
          <p:cNvSpPr txBox="1"/>
          <p:nvPr/>
        </p:nvSpPr>
        <p:spPr>
          <a:xfrm>
            <a:off x="1889450" y="1960588"/>
            <a:ext cx="8400400" cy="3910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2C5F"/>
              </a:buClr>
              <a:buSzPts val="2000"/>
              <a:buFont typeface="Arial"/>
              <a:buNone/>
            </a:pPr>
            <a:r>
              <a:rPr lang="en-US" sz="2800" b="0" i="0" u="none" strike="noStrike" cap="none" dirty="0">
                <a:solidFill>
                  <a:srgbClr val="002B5F"/>
                </a:solidFill>
                <a:latin typeface="Calibri"/>
                <a:ea typeface="Calibri"/>
                <a:cs typeface="Calibri"/>
                <a:sym typeface="Calibri"/>
              </a:rPr>
              <a:t>Exposure to adversity and trauma before the age of 18, </a:t>
            </a:r>
            <a:r>
              <a:rPr lang="en-US" sz="2800" b="0" i="0" u="none" strike="noStrike" cap="none" dirty="0">
                <a:solidFill>
                  <a:srgbClr val="002B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rPr>
              <a:t>overdose</a:t>
            </a:r>
            <a:r>
              <a:rPr lang="en-US" sz="2800" b="0" i="0" u="none" strike="noStrike" cap="none" dirty="0">
                <a:solidFill>
                  <a:srgbClr val="002B5F"/>
                </a:solidFill>
                <a:latin typeface="Calibri"/>
                <a:ea typeface="Calibri"/>
                <a:cs typeface="Calibri"/>
                <a:sym typeface="Calibri"/>
              </a:rPr>
              <a:t> and suicide contribute to </a:t>
            </a:r>
            <a:r>
              <a:rPr lang="en-US" sz="2800" b="1" i="0" u="none" strike="noStrike" cap="none" dirty="0">
                <a:solidFill>
                  <a:srgbClr val="002B5F"/>
                </a:solidFill>
                <a:latin typeface="Calibri"/>
                <a:ea typeface="Calibri"/>
                <a:cs typeface="Calibri"/>
                <a:sym typeface="Calibri"/>
              </a:rPr>
              <a:t>shortened life span</a:t>
            </a:r>
            <a:r>
              <a:rPr lang="en-US" sz="2800" b="0" i="0" u="none" strike="noStrike" cap="none" dirty="0">
                <a:solidFill>
                  <a:srgbClr val="002B5F"/>
                </a:solidFill>
                <a:latin typeface="Calibri"/>
                <a:ea typeface="Calibri"/>
                <a:cs typeface="Calibri"/>
                <a:sym typeface="Calibri"/>
              </a:rPr>
              <a:t>, </a:t>
            </a:r>
            <a:r>
              <a:rPr lang="en-US" sz="2800" b="1" i="0" u="none" strike="noStrike" cap="none" dirty="0">
                <a:solidFill>
                  <a:srgbClr val="002B5F"/>
                </a:solidFill>
                <a:latin typeface="Calibri"/>
                <a:ea typeface="Calibri"/>
                <a:cs typeface="Calibri"/>
                <a:sym typeface="Calibri"/>
              </a:rPr>
              <a:t>rising health care costs</a:t>
            </a:r>
            <a:r>
              <a:rPr lang="en-US" sz="2800" b="0" i="0" u="none" strike="noStrike" cap="none" dirty="0">
                <a:solidFill>
                  <a:srgbClr val="002B5F"/>
                </a:solidFill>
                <a:latin typeface="Calibri"/>
                <a:ea typeface="Calibri"/>
                <a:cs typeface="Calibri"/>
                <a:sym typeface="Calibri"/>
              </a:rPr>
              <a:t>, </a:t>
            </a:r>
            <a:r>
              <a:rPr lang="en-US" sz="2800" b="1" i="0" u="none" strike="noStrike" cap="none" dirty="0">
                <a:solidFill>
                  <a:srgbClr val="002B5F"/>
                </a:solidFill>
                <a:latin typeface="Calibri"/>
                <a:ea typeface="Calibri"/>
                <a:cs typeface="Calibri"/>
                <a:sym typeface="Calibri"/>
              </a:rPr>
              <a:t>lost economic productivity</a:t>
            </a:r>
            <a:r>
              <a:rPr lang="en-US" sz="2800" b="0" i="0" u="none" strike="noStrike" cap="none" dirty="0">
                <a:solidFill>
                  <a:srgbClr val="002B5F"/>
                </a:solidFill>
                <a:latin typeface="Calibri"/>
                <a:ea typeface="Calibri"/>
                <a:cs typeface="Calibri"/>
                <a:sym typeface="Calibri"/>
              </a:rPr>
              <a:t> and </a:t>
            </a:r>
            <a:r>
              <a:rPr lang="en-US" sz="2800" b="1" i="0" u="none" strike="noStrike" cap="none" dirty="0">
                <a:solidFill>
                  <a:srgbClr val="002B5F"/>
                </a:solidFill>
                <a:latin typeface="Calibri"/>
                <a:ea typeface="Calibri"/>
                <a:cs typeface="Calibri"/>
                <a:sym typeface="Calibri"/>
              </a:rPr>
              <a:t>strain on our social service system</a:t>
            </a:r>
            <a:r>
              <a:rPr lang="en-US" sz="2800" b="0" i="0" u="none" strike="noStrike" cap="none" dirty="0">
                <a:solidFill>
                  <a:srgbClr val="002B5F"/>
                </a:solidFill>
                <a:latin typeface="Calibri"/>
                <a:ea typeface="Calibri"/>
                <a:cs typeface="Calibri"/>
                <a:sym typeface="Calibri"/>
              </a:rPr>
              <a:t> that affect all of us. </a:t>
            </a:r>
          </a:p>
          <a:p>
            <a:pPr marL="0" marR="0" lvl="0" indent="0" algn="ctr" rtl="0">
              <a:lnSpc>
                <a:spcPct val="90000"/>
              </a:lnSpc>
              <a:spcBef>
                <a:spcPts val="0"/>
              </a:spcBef>
              <a:spcAft>
                <a:spcPts val="0"/>
              </a:spcAft>
              <a:buClr>
                <a:srgbClr val="002C5F"/>
              </a:buClr>
              <a:buSzPts val="2000"/>
              <a:buFont typeface="Arial"/>
              <a:buNone/>
            </a:pPr>
            <a:endParaRPr lang="en-US" sz="2800" b="0" i="0" u="none" strike="noStrike" cap="none" dirty="0">
              <a:solidFill>
                <a:srgbClr val="002B5F"/>
              </a:solidFill>
              <a:latin typeface="Calibri"/>
              <a:ea typeface="Calibri"/>
              <a:cs typeface="Calibri"/>
              <a:sym typeface="Calibri"/>
            </a:endParaRPr>
          </a:p>
          <a:p>
            <a:pPr marL="0" marR="0" lvl="0" indent="0" algn="ctr" rtl="0">
              <a:lnSpc>
                <a:spcPct val="90000"/>
              </a:lnSpc>
              <a:spcBef>
                <a:spcPts val="0"/>
              </a:spcBef>
              <a:spcAft>
                <a:spcPts val="0"/>
              </a:spcAft>
              <a:buClr>
                <a:srgbClr val="002C5F"/>
              </a:buClr>
              <a:buSzPts val="2000"/>
              <a:buFont typeface="Arial"/>
              <a:buNone/>
            </a:pPr>
            <a:r>
              <a:rPr lang="en-US" sz="2800" b="0" i="0" u="none" strike="noStrike" cap="none" dirty="0">
                <a:solidFill>
                  <a:srgbClr val="002B5F"/>
                </a:solidFill>
                <a:latin typeface="Calibri"/>
                <a:ea typeface="Calibri"/>
                <a:cs typeface="Calibri"/>
                <a:sym typeface="Calibri"/>
              </a:rPr>
              <a:t>This urgency is heightened by trauma passed down from one generation to another and by lack of public investment in some communities. This makes existing health challenges worse and makes it harder to seek preventative or lifesaving resources.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5" name="Google Shape;205;p3" descr="An icon representing Adverse Childhood Experiences"/>
          <p:cNvPicPr preferRelativeResize="0"/>
          <p:nvPr/>
        </p:nvPicPr>
        <p:blipFill rotWithShape="1">
          <a:blip r:embed="rId3">
            <a:alphaModFix/>
          </a:blip>
          <a:srcRect/>
          <a:stretch/>
        </p:blipFill>
        <p:spPr>
          <a:xfrm>
            <a:off x="1164772" y="1678594"/>
            <a:ext cx="4245429" cy="4245429"/>
          </a:xfrm>
          <a:prstGeom prst="rect">
            <a:avLst/>
          </a:prstGeom>
          <a:noFill/>
          <a:ln>
            <a:noFill/>
          </a:ln>
        </p:spPr>
      </p:pic>
      <p:sp>
        <p:nvSpPr>
          <p:cNvPr id="203" name="Google Shape;203;p3"/>
          <p:cNvSpPr txBox="1"/>
          <p:nvPr/>
        </p:nvSpPr>
        <p:spPr>
          <a:xfrm>
            <a:off x="5825700" y="1941875"/>
            <a:ext cx="5051100" cy="4087200"/>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1000"/>
              </a:spcBef>
              <a:spcAft>
                <a:spcPts val="0"/>
              </a:spcAft>
              <a:buClr>
                <a:srgbClr val="002C5F"/>
              </a:buClr>
              <a:buSzPts val="2400"/>
              <a:buFont typeface="Calibri"/>
              <a:buChar char="•"/>
            </a:pP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
                  </a:ext>
                </a:extLst>
              </a:rPr>
              <a:t>Adverse childhood experiences</a:t>
            </a:r>
            <a:r>
              <a:rPr lang="en-US" sz="2400" b="0" i="0" u="none" strike="noStrike" cap="none" dirty="0">
                <a:solidFill>
                  <a:srgbClr val="002C5F"/>
                </a:solidFill>
                <a:latin typeface="Calibri"/>
                <a:ea typeface="Calibri"/>
                <a:cs typeface="Calibri"/>
                <a:sym typeface="Calibri"/>
              </a:rPr>
              <a:t> (ACEs) are potentially traumatic events that occur in childhood.</a:t>
            </a:r>
          </a:p>
          <a:p>
            <a:pPr marL="457200" marR="0" lvl="0" indent="-457200" algn="l" rtl="0">
              <a:lnSpc>
                <a:spcPct val="90000"/>
              </a:lnSpc>
              <a:spcBef>
                <a:spcPts val="1000"/>
              </a:spcBef>
              <a:spcAft>
                <a:spcPts val="0"/>
              </a:spcAft>
              <a:buClr>
                <a:srgbClr val="002C5F"/>
              </a:buClr>
              <a:buSzPts val="2400"/>
              <a:buFont typeface="Calibri"/>
              <a:buChar char="•"/>
            </a:pP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ACEs</a:t>
            </a:r>
            <a:r>
              <a:rPr lang="en-US" sz="2400" b="0" i="0" u="none" strike="noStrike" cap="none" dirty="0">
                <a:solidFill>
                  <a:srgbClr val="002C5F"/>
                </a:solidFill>
                <a:latin typeface="Calibri"/>
                <a:ea typeface="Calibri"/>
                <a:cs typeface="Calibri"/>
                <a:sym typeface="Calibri"/>
              </a:rPr>
              <a:t> can include neglect, experiencing or witnessing violence, and having a family member attempt or die by suicide.</a:t>
            </a:r>
          </a:p>
          <a:p>
            <a:pPr marL="457200" marR="0" lvl="0" indent="-457200" algn="l" rtl="0">
              <a:lnSpc>
                <a:spcPct val="90000"/>
              </a:lnSpc>
              <a:spcBef>
                <a:spcPts val="1000"/>
              </a:spcBef>
              <a:spcAft>
                <a:spcPts val="0"/>
              </a:spcAft>
              <a:buClr>
                <a:srgbClr val="002C5F"/>
              </a:buClr>
              <a:buSzPts val="2400"/>
              <a:buFont typeface="Calibri"/>
              <a:buChar char="•"/>
            </a:pP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6"/>
                  </a:ext>
                </a:extLst>
              </a:rPr>
              <a:t>Children of different races and ethnicities do not experience ACEs equally.</a:t>
            </a:r>
            <a:endParaRPr lang="en-US" sz="2400" b="0" i="0" u="none" strike="noStrike" cap="none" dirty="0">
              <a:solidFill>
                <a:srgbClr val="002C5F"/>
              </a:solidFill>
              <a:latin typeface="Calibri"/>
              <a:ea typeface="Calibri"/>
              <a:cs typeface="Calibri"/>
              <a:sym typeface="Calibri"/>
            </a:endParaRPr>
          </a:p>
        </p:txBody>
      </p:sp>
      <p:sp>
        <p:nvSpPr>
          <p:cNvPr id="204" name="Google Shape;204;p3"/>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Understanding ACEs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9" name="Google Shape;219;g23bc28e4487_0_45"/>
          <p:cNvSpPr txBox="1"/>
          <p:nvPr/>
        </p:nvSpPr>
        <p:spPr>
          <a:xfrm>
            <a:off x="9489900" y="4791749"/>
            <a:ext cx="2590800" cy="93020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ACEs are related to at least 7 of the leading causes of death.</a:t>
            </a:r>
            <a:endParaRPr lang="en-US"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18" name="Google Shape;218;g23bc28e4487_0_45" descr="A chart showing 7 of the 10 pieces filled in, to indicate that ACEs are related to at least 7 of the leading causes of death."/>
          <p:cNvPicPr preferRelativeResize="0"/>
          <p:nvPr/>
        </p:nvPicPr>
        <p:blipFill>
          <a:blip r:embed="rId3"/>
          <a:srcRect/>
          <a:stretch/>
        </p:blipFill>
        <p:spPr>
          <a:xfrm>
            <a:off x="9572509" y="2145675"/>
            <a:ext cx="2215524" cy="2215524"/>
          </a:xfrm>
          <a:prstGeom prst="rect">
            <a:avLst/>
          </a:prstGeom>
          <a:noFill/>
          <a:ln>
            <a:noFill/>
          </a:ln>
        </p:spPr>
      </p:pic>
      <p:cxnSp>
        <p:nvCxnSpPr>
          <p:cNvPr id="220" name="Google Shape;220;g23bc28e4487_0_45">
            <a:extLst>
              <a:ext uri="{C183D7F6-B498-43B3-948B-1728B52AA6E4}">
                <adec:decorative xmlns:adec="http://schemas.microsoft.com/office/drawing/2017/decorative" val="1"/>
              </a:ext>
            </a:extLst>
          </p:cNvPr>
          <p:cNvCxnSpPr/>
          <p:nvPr/>
        </p:nvCxnSpPr>
        <p:spPr>
          <a:xfrm>
            <a:off x="9126136" y="1902747"/>
            <a:ext cx="0" cy="4399500"/>
          </a:xfrm>
          <a:prstGeom prst="straightConnector1">
            <a:avLst/>
          </a:prstGeom>
          <a:noFill/>
          <a:ln w="38100" cap="flat" cmpd="sng">
            <a:solidFill>
              <a:srgbClr val="54BDB5"/>
            </a:solidFill>
            <a:prstDash val="solid"/>
            <a:miter lim="800000"/>
            <a:headEnd type="none" w="sm" len="sm"/>
            <a:tailEnd type="none" w="sm" len="sm"/>
          </a:ln>
        </p:spPr>
      </p:cxnSp>
      <p:sp>
        <p:nvSpPr>
          <p:cNvPr id="216" name="Google Shape;216;g23bc28e4487_0_45"/>
          <p:cNvSpPr txBox="1"/>
          <p:nvPr/>
        </p:nvSpPr>
        <p:spPr>
          <a:xfrm>
            <a:off x="6303875" y="4668875"/>
            <a:ext cx="2794500" cy="10947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1 in 6 adults have experienced four or more types of ACEs.</a:t>
            </a:r>
          </a:p>
        </p:txBody>
      </p:sp>
      <p:pic>
        <p:nvPicPr>
          <p:cNvPr id="215" name="Google Shape;215;g23bc28e4487_0_45" descr="A graphic of six silhouettes with one person filled in to indicate that 1 in 6 adults have four or more types of ACEs."/>
          <p:cNvPicPr preferRelativeResize="0"/>
          <p:nvPr/>
        </p:nvPicPr>
        <p:blipFill>
          <a:blip r:embed="rId4"/>
          <a:srcRect/>
          <a:stretch/>
        </p:blipFill>
        <p:spPr>
          <a:xfrm>
            <a:off x="6388002" y="2409689"/>
            <a:ext cx="2765484" cy="1843656"/>
          </a:xfrm>
          <a:prstGeom prst="rect">
            <a:avLst/>
          </a:prstGeom>
          <a:noFill/>
          <a:ln>
            <a:noFill/>
          </a:ln>
        </p:spPr>
      </p:pic>
      <p:cxnSp>
        <p:nvCxnSpPr>
          <p:cNvPr id="217" name="Google Shape;217;g23bc28e4487_0_45">
            <a:extLst>
              <a:ext uri="{C183D7F6-B498-43B3-948B-1728B52AA6E4}">
                <adec:decorative xmlns:adec="http://schemas.microsoft.com/office/drawing/2017/decorative" val="1"/>
              </a:ext>
            </a:extLst>
          </p:cNvPr>
          <p:cNvCxnSpPr/>
          <p:nvPr/>
        </p:nvCxnSpPr>
        <p:spPr>
          <a:xfrm>
            <a:off x="6401858" y="1902747"/>
            <a:ext cx="0" cy="4399500"/>
          </a:xfrm>
          <a:prstGeom prst="straightConnector1">
            <a:avLst/>
          </a:prstGeom>
          <a:noFill/>
          <a:ln w="38100" cap="flat" cmpd="sng">
            <a:solidFill>
              <a:srgbClr val="54BDB5"/>
            </a:solidFill>
            <a:prstDash val="solid"/>
            <a:miter lim="800000"/>
            <a:headEnd type="none" w="sm" len="sm"/>
            <a:tailEnd type="none" w="sm" len="sm"/>
          </a:ln>
        </p:spPr>
      </p:cxnSp>
      <p:sp>
        <p:nvSpPr>
          <p:cNvPr id="213" name="Google Shape;213;g23bc28e4487_0_45"/>
          <p:cNvSpPr txBox="1"/>
          <p:nvPr/>
        </p:nvSpPr>
        <p:spPr>
          <a:xfrm>
            <a:off x="3629268" y="4633617"/>
            <a:ext cx="2722800" cy="112995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64% of adults </a:t>
            </a:r>
            <a:br>
              <a:rPr lang="en-US" sz="2000" b="0" i="0" u="none" strike="noStrike" cap="none" dirty="0">
                <a:solidFill>
                  <a:srgbClr val="002C5F"/>
                </a:solidFill>
                <a:latin typeface="Calibri"/>
                <a:ea typeface="Calibri"/>
                <a:cs typeface="Calibri"/>
                <a:sym typeface="Calibri"/>
              </a:rPr>
            </a:br>
            <a:r>
              <a:rPr lang="en-US" sz="2000" b="0" i="0" u="none" strike="noStrike" cap="none" dirty="0">
                <a:solidFill>
                  <a:srgbClr val="002C5F"/>
                </a:solidFill>
                <a:latin typeface="Calibri"/>
                <a:ea typeface="Calibri"/>
                <a:cs typeface="Calibri"/>
                <a:sym typeface="Calibri"/>
              </a:rPr>
              <a:t>have experienced </a:t>
            </a:r>
            <a:br>
              <a:rPr lang="en-US" sz="2000" b="0" i="0" u="none" strike="noStrike" cap="none" dirty="0">
                <a:solidFill>
                  <a:srgbClr val="002C5F"/>
                </a:solidFill>
                <a:latin typeface="Calibri"/>
                <a:ea typeface="Calibri"/>
                <a:cs typeface="Calibri"/>
                <a:sym typeface="Calibri"/>
              </a:rPr>
            </a:br>
            <a:r>
              <a:rPr lang="en-US" sz="2000" b="0" i="0" u="none" strike="noStrike" cap="none" dirty="0">
                <a:solidFill>
                  <a:srgbClr val="002C5F"/>
                </a:solidFill>
                <a:latin typeface="Calibri"/>
                <a:ea typeface="Calibri"/>
                <a:cs typeface="Calibri"/>
                <a:sym typeface="Calibri"/>
              </a:rPr>
              <a:t>at least one ACE. </a:t>
            </a:r>
            <a:endParaRPr sz="2000" b="1" i="0" u="none" strike="noStrike" cap="none" dirty="0">
              <a:solidFill>
                <a:schemeClr val="dk1"/>
              </a:solidFill>
              <a:latin typeface="Calibri"/>
              <a:ea typeface="Calibri"/>
              <a:cs typeface="Calibri"/>
              <a:sym typeface="Calibri"/>
            </a:endParaRPr>
          </a:p>
        </p:txBody>
      </p:sp>
      <p:pic>
        <p:nvPicPr>
          <p:cNvPr id="4" name="Picture 3" descr="A blue and white pie chart that shoes &quot;64%&quot;">
            <a:extLst>
              <a:ext uri="{FF2B5EF4-FFF2-40B4-BE49-F238E27FC236}">
                <a16:creationId xmlns:a16="http://schemas.microsoft.com/office/drawing/2014/main" id="{81113AC0-F14A-7BB9-5B1F-A92E95215D04}"/>
              </a:ext>
            </a:extLst>
          </p:cNvPr>
          <p:cNvPicPr>
            <a:picLocks noChangeAspect="1"/>
          </p:cNvPicPr>
          <p:nvPr/>
        </p:nvPicPr>
        <p:blipFill>
          <a:blip r:embed="rId5"/>
          <a:stretch>
            <a:fillRect/>
          </a:stretch>
        </p:blipFill>
        <p:spPr>
          <a:xfrm>
            <a:off x="3748491" y="2093617"/>
            <a:ext cx="2347509" cy="2347509"/>
          </a:xfrm>
          <a:prstGeom prst="rect">
            <a:avLst/>
          </a:prstGeom>
        </p:spPr>
      </p:pic>
      <p:cxnSp>
        <p:nvCxnSpPr>
          <p:cNvPr id="214" name="Google Shape;214;g23bc28e4487_0_45">
            <a:extLst>
              <a:ext uri="{C183D7F6-B498-43B3-948B-1728B52AA6E4}">
                <adec:decorative xmlns:adec="http://schemas.microsoft.com/office/drawing/2017/decorative" val="1"/>
              </a:ext>
            </a:extLst>
          </p:cNvPr>
          <p:cNvCxnSpPr/>
          <p:nvPr/>
        </p:nvCxnSpPr>
        <p:spPr>
          <a:xfrm>
            <a:off x="3629268" y="1902762"/>
            <a:ext cx="0" cy="4399500"/>
          </a:xfrm>
          <a:prstGeom prst="straightConnector1">
            <a:avLst/>
          </a:prstGeom>
          <a:noFill/>
          <a:ln w="38100" cap="flat" cmpd="sng">
            <a:solidFill>
              <a:srgbClr val="54BDB5"/>
            </a:solidFill>
            <a:prstDash val="solid"/>
            <a:miter lim="800000"/>
            <a:headEnd type="none" w="sm" len="sm"/>
            <a:tailEnd type="none" w="sm" len="sm"/>
          </a:ln>
        </p:spPr>
      </p:cxnSp>
      <p:sp>
        <p:nvSpPr>
          <p:cNvPr id="221" name="Google Shape;221;g23bc28e4487_0_45"/>
          <p:cNvSpPr txBox="1"/>
          <p:nvPr/>
        </p:nvSpPr>
        <p:spPr>
          <a:xfrm>
            <a:off x="686426" y="5298000"/>
            <a:ext cx="2547099" cy="113443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000000"/>
              </a:buClr>
              <a:buSzPts val="2000"/>
              <a:buFont typeface="Arial"/>
              <a:buNone/>
            </a:pPr>
            <a:r>
              <a:rPr lang="en-US" sz="2000" b="0" i="0" u="none" strike="noStrike" cap="none" dirty="0">
                <a:solidFill>
                  <a:srgbClr val="002C5F"/>
                </a:solidFill>
                <a:latin typeface="Calibri"/>
                <a:ea typeface="Calibri"/>
                <a:cs typeface="Calibri"/>
                <a:sym typeface="Calibri"/>
              </a:rPr>
              <a:t>ACEs affect some racial/ethnic groups more than others.</a:t>
            </a:r>
            <a:endParaRPr sz="2000" b="0" i="0" u="none" strike="noStrike" cap="none" dirty="0">
              <a:solidFill>
                <a:srgbClr val="000000"/>
              </a:solidFill>
              <a:latin typeface="Calibri"/>
              <a:ea typeface="Calibri"/>
              <a:cs typeface="Calibri"/>
              <a:sym typeface="Calibri"/>
            </a:endParaRPr>
          </a:p>
        </p:txBody>
      </p:sp>
      <p:graphicFrame>
        <p:nvGraphicFramePr>
          <p:cNvPr id="19" name="Chart 18" descr="A horizontal bar chart that shows the percentage of adults reporting or experiencing 1 or more ACE, organized by racial and ethnic group. Asian adults report the lowest percent (50.2%) while Multiracial report the highest percent (77.1%)">
            <a:extLst>
              <a:ext uri="{FF2B5EF4-FFF2-40B4-BE49-F238E27FC236}">
                <a16:creationId xmlns:a16="http://schemas.microsoft.com/office/drawing/2014/main" id="{061BA059-F9B5-DF67-DF97-B645DF64FE63}"/>
              </a:ext>
            </a:extLst>
          </p:cNvPr>
          <p:cNvGraphicFramePr/>
          <p:nvPr>
            <p:extLst>
              <p:ext uri="{D42A27DB-BD31-4B8C-83A1-F6EECF244321}">
                <p14:modId xmlns:p14="http://schemas.microsoft.com/office/powerpoint/2010/main" val="476215900"/>
              </p:ext>
            </p:extLst>
          </p:nvPr>
        </p:nvGraphicFramePr>
        <p:xfrm>
          <a:off x="-1413048" y="2245374"/>
          <a:ext cx="5624942" cy="3310300"/>
        </p:xfrm>
        <a:graphic>
          <a:graphicData uri="http://schemas.openxmlformats.org/drawingml/2006/chart">
            <c:chart xmlns:c="http://schemas.openxmlformats.org/drawingml/2006/chart" xmlns:r="http://schemas.openxmlformats.org/officeDocument/2006/relationships" r:id="rId6"/>
          </a:graphicData>
        </a:graphic>
      </p:graphicFrame>
      <p:sp>
        <p:nvSpPr>
          <p:cNvPr id="26" name="Google Shape;221;g23bc28e4487_0_45">
            <a:extLst>
              <a:ext uri="{FF2B5EF4-FFF2-40B4-BE49-F238E27FC236}">
                <a16:creationId xmlns:a16="http://schemas.microsoft.com/office/drawing/2014/main" id="{01DB3E09-79F5-9015-7C3C-846AE5911A6F}"/>
              </a:ext>
            </a:extLst>
          </p:cNvPr>
          <p:cNvSpPr txBox="1"/>
          <p:nvPr/>
        </p:nvSpPr>
        <p:spPr>
          <a:xfrm>
            <a:off x="551884" y="2284496"/>
            <a:ext cx="1886511" cy="3027360"/>
          </a:xfrm>
          <a:prstGeom prst="rect">
            <a:avLst/>
          </a:prstGeom>
          <a:noFill/>
          <a:ln>
            <a:noFill/>
          </a:ln>
        </p:spPr>
        <p:txBody>
          <a:bodyPr spcFirstLastPara="1" wrap="square" lIns="91425" tIns="91425" rIns="91425" bIns="91425" anchor="t" anchorCtr="0">
            <a:noAutofit/>
          </a:bodyPr>
          <a:lstStyle/>
          <a:p>
            <a:pPr>
              <a:spcAft>
                <a:spcPts val="2200"/>
              </a:spcAft>
            </a:pPr>
            <a:r>
              <a:rPr lang="en-US" sz="1100" dirty="0">
                <a:solidFill>
                  <a:schemeClr val="bg1"/>
                </a:solidFill>
                <a:effectLst/>
                <a:latin typeface="Calibri" panose="020F0502020204030204" pitchFamily="34" charset="0"/>
                <a:cs typeface="Calibri" panose="020F0502020204030204" pitchFamily="34" charset="0"/>
              </a:rPr>
              <a:t>Asian</a:t>
            </a: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White</a:t>
            </a: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Hispanic or Latino</a:t>
            </a: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NH/OPI</a:t>
            </a: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Black</a:t>
            </a: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AI/AN</a:t>
            </a: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Multiracial</a:t>
            </a:r>
          </a:p>
        </p:txBody>
      </p:sp>
      <p:sp>
        <p:nvSpPr>
          <p:cNvPr id="21" name="Google Shape;221;g23bc28e4487_0_45">
            <a:extLst>
              <a:ext uri="{FF2B5EF4-FFF2-40B4-BE49-F238E27FC236}">
                <a16:creationId xmlns:a16="http://schemas.microsoft.com/office/drawing/2014/main" id="{1D5FB988-6435-9329-49DD-75B472A4FC6E}"/>
              </a:ext>
            </a:extLst>
          </p:cNvPr>
          <p:cNvSpPr txBox="1"/>
          <p:nvPr/>
        </p:nvSpPr>
        <p:spPr>
          <a:xfrm>
            <a:off x="428993" y="1552446"/>
            <a:ext cx="2806625" cy="1027009"/>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000000"/>
              </a:buClr>
              <a:buSzPts val="2000"/>
              <a:buFont typeface="Arial"/>
              <a:buNone/>
              <a:defRPr sz="1862" b="0" i="0" u="none" strike="noStrike" kern="1200" spc="0" baseline="0">
                <a:solidFill>
                  <a:srgbClr val="000000">
                    <a:lumMod val="65000"/>
                    <a:lumOff val="35000"/>
                  </a:srgbClr>
                </a:solidFill>
                <a:latin typeface="+mn-lt"/>
                <a:ea typeface="+mn-ea"/>
                <a:cs typeface="+mn-cs"/>
              </a:defRPr>
            </a:pPr>
            <a:r>
              <a:rPr lang="en-US" sz="1600" b="1" i="0" u="none" strike="noStrike" cap="none" dirty="0">
                <a:solidFill>
                  <a:srgbClr val="002C5F"/>
                </a:solidFill>
                <a:latin typeface="Calibri"/>
                <a:ea typeface="Calibri"/>
                <a:cs typeface="Calibri"/>
                <a:sym typeface="Calibri"/>
              </a:rPr>
              <a:t>% of Adults Reporting Experiencing 1 or More ACE</a:t>
            </a:r>
          </a:p>
        </p:txBody>
      </p:sp>
      <p:sp>
        <p:nvSpPr>
          <p:cNvPr id="211" name="Google Shape;211;g23bc28e4487_0_45"/>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The Statistics of ACEs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ACEs Impacts</a:t>
            </a:r>
            <a:endParaRPr/>
          </a:p>
        </p:txBody>
      </p:sp>
      <p:sp>
        <p:nvSpPr>
          <p:cNvPr id="241" name="Google Shape;241;p5"/>
          <p:cNvSpPr txBox="1">
            <a:spLocks noGrp="1"/>
          </p:cNvSpPr>
          <p:nvPr>
            <p:ph type="body" idx="1"/>
          </p:nvPr>
        </p:nvSpPr>
        <p:spPr>
          <a:xfrm>
            <a:off x="831850" y="1679945"/>
            <a:ext cx="10515600" cy="499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2400" b="1"/>
              <a:t>ACEs can negatively impact development.</a:t>
            </a:r>
            <a:endParaRPr/>
          </a:p>
          <a:p>
            <a:pPr marL="0" lvl="0" indent="0" algn="l" rtl="0">
              <a:lnSpc>
                <a:spcPct val="90000"/>
              </a:lnSpc>
              <a:spcBef>
                <a:spcPts val="1000"/>
              </a:spcBef>
              <a:spcAft>
                <a:spcPts val="0"/>
              </a:spcAft>
              <a:buSzPts val="2800"/>
              <a:buNone/>
            </a:pPr>
            <a:endParaRPr b="1"/>
          </a:p>
        </p:txBody>
      </p:sp>
      <p:pic>
        <p:nvPicPr>
          <p:cNvPr id="242" name="Google Shape;242;p5" descr="An icon of a heart with an EKG line behind it, to represent how ACEs can negatively impact physical development. "/>
          <p:cNvPicPr preferRelativeResize="0"/>
          <p:nvPr/>
        </p:nvPicPr>
        <p:blipFill rotWithShape="1">
          <a:blip r:embed="rId3">
            <a:alphaModFix/>
          </a:blip>
          <a:srcRect/>
          <a:stretch/>
        </p:blipFill>
        <p:spPr>
          <a:xfrm>
            <a:off x="1611009" y="2227522"/>
            <a:ext cx="2129833" cy="2129833"/>
          </a:xfrm>
          <a:prstGeom prst="rect">
            <a:avLst/>
          </a:prstGeom>
          <a:noFill/>
          <a:ln>
            <a:noFill/>
          </a:ln>
        </p:spPr>
      </p:pic>
      <p:sp>
        <p:nvSpPr>
          <p:cNvPr id="243" name="Google Shape;243;p5"/>
          <p:cNvSpPr txBox="1"/>
          <p:nvPr/>
        </p:nvSpPr>
        <p:spPr>
          <a:xfrm>
            <a:off x="1990222" y="4470734"/>
            <a:ext cx="1371409" cy="130642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n-US" sz="2400" b="0" i="0" u="none" strike="noStrike" cap="none" dirty="0">
                <a:solidFill>
                  <a:srgbClr val="054A91"/>
                </a:solidFill>
                <a:latin typeface="Calibri"/>
                <a:ea typeface="Calibri"/>
                <a:cs typeface="Calibri"/>
                <a:sym typeface="Calibri"/>
              </a:rPr>
              <a:t>physical</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44" name="Google Shape;244;p5" descr="Icon of a brain representing how ACEs negatively impact mental development. "/>
          <p:cNvPicPr preferRelativeResize="0"/>
          <p:nvPr/>
        </p:nvPicPr>
        <p:blipFill rotWithShape="1">
          <a:blip r:embed="rId4">
            <a:alphaModFix/>
          </a:blip>
          <a:srcRect/>
          <a:stretch/>
        </p:blipFill>
        <p:spPr>
          <a:xfrm>
            <a:off x="3868438" y="2684726"/>
            <a:ext cx="2129833" cy="2129833"/>
          </a:xfrm>
          <a:prstGeom prst="rect">
            <a:avLst/>
          </a:prstGeom>
          <a:noFill/>
          <a:ln>
            <a:noFill/>
          </a:ln>
        </p:spPr>
      </p:pic>
      <p:sp>
        <p:nvSpPr>
          <p:cNvPr id="245" name="Google Shape;245;p5"/>
          <p:cNvSpPr txBox="1"/>
          <p:nvPr/>
        </p:nvSpPr>
        <p:spPr>
          <a:xfrm>
            <a:off x="4295666" y="4914768"/>
            <a:ext cx="1243902" cy="116153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n-US" sz="2400" b="0" i="0" u="none" strike="noStrike" cap="none" dirty="0">
                <a:solidFill>
                  <a:srgbClr val="054A91"/>
                </a:solidFill>
                <a:latin typeface="Calibri"/>
                <a:ea typeface="Calibri"/>
                <a:cs typeface="Calibri"/>
                <a:sym typeface="Calibri"/>
              </a:rPr>
              <a:t>mental</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46" name="Google Shape;246;p5" descr="Happy, sad, and mad faced icons representing the negative impact that ACEs can have on emotional development. "/>
          <p:cNvPicPr preferRelativeResize="0"/>
          <p:nvPr/>
        </p:nvPicPr>
        <p:blipFill rotWithShape="1">
          <a:blip r:embed="rId5">
            <a:alphaModFix/>
          </a:blip>
          <a:srcRect/>
          <a:stretch/>
        </p:blipFill>
        <p:spPr>
          <a:xfrm>
            <a:off x="6170513" y="2227521"/>
            <a:ext cx="2129833" cy="2129833"/>
          </a:xfrm>
          <a:prstGeom prst="rect">
            <a:avLst/>
          </a:prstGeom>
          <a:noFill/>
          <a:ln>
            <a:noFill/>
          </a:ln>
        </p:spPr>
      </p:pic>
      <p:sp>
        <p:nvSpPr>
          <p:cNvPr id="247" name="Google Shape;247;p5"/>
          <p:cNvSpPr txBox="1"/>
          <p:nvPr/>
        </p:nvSpPr>
        <p:spPr>
          <a:xfrm>
            <a:off x="6346007" y="4457563"/>
            <a:ext cx="1778847" cy="11615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n-US" sz="2400" b="0" i="0" u="none" strike="noStrike" cap="none" dirty="0">
                <a:solidFill>
                  <a:srgbClr val="054A91"/>
                </a:solidFill>
                <a:latin typeface="Calibri"/>
                <a:ea typeface="Calibri"/>
                <a:cs typeface="Calibri"/>
                <a:sym typeface="Calibri"/>
              </a:rPr>
              <a:t>emotional</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48" name="Google Shape;248;p5" descr="A person with exclamation marks and lightning bolts, representing the negative impact ACEs can have on behavioral development. "/>
          <p:cNvPicPr preferRelativeResize="0"/>
          <p:nvPr/>
        </p:nvPicPr>
        <p:blipFill rotWithShape="1">
          <a:blip r:embed="rId6">
            <a:alphaModFix/>
          </a:blip>
          <a:srcRect/>
          <a:stretch/>
        </p:blipFill>
        <p:spPr>
          <a:xfrm>
            <a:off x="8450055" y="2684725"/>
            <a:ext cx="2129833" cy="2129833"/>
          </a:xfrm>
          <a:prstGeom prst="rect">
            <a:avLst/>
          </a:prstGeom>
          <a:noFill/>
          <a:ln>
            <a:noFill/>
          </a:ln>
        </p:spPr>
      </p:pic>
      <p:sp>
        <p:nvSpPr>
          <p:cNvPr id="249" name="Google Shape;249;p5"/>
          <p:cNvSpPr txBox="1"/>
          <p:nvPr/>
        </p:nvSpPr>
        <p:spPr>
          <a:xfrm>
            <a:off x="8644206" y="4914768"/>
            <a:ext cx="1778847" cy="9391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n-US" sz="2400" b="0" i="0" u="none" strike="noStrike" cap="none" dirty="0">
                <a:solidFill>
                  <a:srgbClr val="054A91"/>
                </a:solidFill>
                <a:latin typeface="Calibri"/>
                <a:ea typeface="Calibri"/>
                <a:cs typeface="Calibri"/>
                <a:sym typeface="Calibri"/>
              </a:rPr>
              <a:t>behavioral</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50" name="Google Shape;250;p5"/>
          <p:cNvSpPr txBox="1"/>
          <p:nvPr/>
        </p:nvSpPr>
        <p:spPr>
          <a:xfrm>
            <a:off x="1003987" y="5768096"/>
            <a:ext cx="10184026" cy="9391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ACEs can also have lasting effects on health, </a:t>
            </a:r>
            <a:r>
              <a:rPr lang="en-US" sz="20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7"/>
                  </a:ext>
                </a:extLst>
              </a:rPr>
              <a:t>well-being</a:t>
            </a:r>
            <a:r>
              <a:rPr lang="en-US" sz="2000" b="0" i="0" u="none" strike="noStrike" cap="none" dirty="0">
                <a:solidFill>
                  <a:srgbClr val="002C5F"/>
                </a:solidFill>
                <a:latin typeface="Calibri"/>
                <a:ea typeface="Calibri"/>
                <a:cs typeface="Calibri"/>
                <a:sym typeface="Calibri"/>
              </a:rPr>
              <a:t> and prosperity far into adulthood.</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a:t>Understanding Overdose</a:t>
            </a:r>
            <a:endParaRPr/>
          </a:p>
        </p:txBody>
      </p:sp>
      <p:pic>
        <p:nvPicPr>
          <p:cNvPr id="256" name="Google Shape;256;p6" descr="An icon of a person standing inside of a pill bottle, contemplating their understanding of overdose. "/>
          <p:cNvPicPr preferRelativeResize="0"/>
          <p:nvPr/>
        </p:nvPicPr>
        <p:blipFill rotWithShape="1">
          <a:blip r:embed="rId3">
            <a:alphaModFix/>
          </a:blip>
          <a:srcRect/>
          <a:stretch/>
        </p:blipFill>
        <p:spPr>
          <a:xfrm>
            <a:off x="1463039" y="1648114"/>
            <a:ext cx="4245429" cy="4245429"/>
          </a:xfrm>
          <a:prstGeom prst="rect">
            <a:avLst/>
          </a:prstGeom>
          <a:noFill/>
          <a:ln>
            <a:noFill/>
          </a:ln>
        </p:spPr>
      </p:pic>
      <p:sp>
        <p:nvSpPr>
          <p:cNvPr id="257" name="Google Shape;257;p6"/>
          <p:cNvSpPr txBox="1"/>
          <p:nvPr/>
        </p:nvSpPr>
        <p:spPr>
          <a:xfrm>
            <a:off x="5812971" y="2351314"/>
            <a:ext cx="5050972" cy="3572709"/>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0"/>
              </a:spcAft>
              <a:buClr>
                <a:srgbClr val="002C5F"/>
              </a:buClr>
              <a:buSzPts val="2400"/>
              <a:buFont typeface="Arial"/>
              <a:buChar char="•"/>
            </a:pPr>
            <a:r>
              <a:rPr lang="en-US" sz="2400" b="0" i="0" u="none" strike="noStrike" cap="none" dirty="0">
                <a:solidFill>
                  <a:srgbClr val="002C5F"/>
                </a:solidFill>
                <a:latin typeface="Calibri"/>
                <a:ea typeface="Calibri"/>
                <a:cs typeface="Calibri"/>
                <a:sym typeface="Calibri"/>
              </a:rPr>
              <a:t>Drug overdose is the poisoning that happens when a drug is taken in excessive amounts. </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457200" algn="l" rtl="0">
              <a:lnSpc>
                <a:spcPct val="90000"/>
              </a:lnSpc>
              <a:spcBef>
                <a:spcPts val="1000"/>
              </a:spcBef>
              <a:spcAft>
                <a:spcPts val="0"/>
              </a:spcAft>
              <a:buClr>
                <a:srgbClr val="002C5F"/>
              </a:buClr>
              <a:buSzPts val="2400"/>
              <a:buFont typeface="Arial"/>
              <a:buChar char="•"/>
            </a:pPr>
            <a:r>
              <a:rPr lang="en-US" sz="2400" b="0" i="0" u="none" strike="noStrike" cap="none" dirty="0">
                <a:solidFill>
                  <a:srgbClr val="002C5F"/>
                </a:solidFill>
                <a:latin typeface="Calibri"/>
                <a:ea typeface="Calibri"/>
                <a:cs typeface="Calibri"/>
                <a:sym typeface="Calibri"/>
              </a:rPr>
              <a:t>An overdose can be fatal or nonfatal, and all overdoses come with their own emotional and economic </a:t>
            </a: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rPr>
              <a:t>toll</a:t>
            </a:r>
            <a:r>
              <a:rPr lang="en-US" sz="2400" b="0" i="0" u="none" strike="noStrike" cap="none" dirty="0">
                <a:solidFill>
                  <a:srgbClr val="002C5F"/>
                </a:solidFill>
                <a:latin typeface="Calibri"/>
                <a:ea typeface="Calibri"/>
                <a:cs typeface="Calibri"/>
                <a:sym typeface="Calibri"/>
              </a:rPr>
              <a:t>.</a:t>
            </a:r>
          </a:p>
          <a:p>
            <a:pPr marL="457200" marR="0" lvl="0" indent="-457200" algn="l" rtl="0">
              <a:lnSpc>
                <a:spcPct val="90000"/>
              </a:lnSpc>
              <a:spcBef>
                <a:spcPts val="1000"/>
              </a:spcBef>
              <a:spcAft>
                <a:spcPts val="0"/>
              </a:spcAft>
              <a:buClr>
                <a:srgbClr val="002C5F"/>
              </a:buClr>
              <a:buSzPts val="2400"/>
              <a:buFont typeface="Calibri"/>
              <a:buChar char="•"/>
            </a:pPr>
            <a:r>
              <a:rPr lang="en-US" sz="2400" b="0" i="0" u="none" strike="noStrike" cap="none"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rPr>
              <a:t>Overdose deaths impact some communities more than others.</a:t>
            </a:r>
            <a:endParaRPr lang="en-US" sz="2400" b="0" i="0" u="none" strike="noStrike" cap="none" dirty="0">
              <a:solidFill>
                <a:srgbClr val="002C5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930e195-e804-4fe0-a285-763d31c66a60">
      <UserInfo>
        <DisplayName>Liu, Kristin (CDC/NCIPC/OD)</DisplayName>
        <AccountId>353</AccountId>
        <AccountType/>
      </UserInfo>
    </SharedWithUsers>
    <TaxCatchAll xmlns="e930e195-e804-4fe0-a285-763d31c66a60" xsi:nil="true"/>
    <lcf76f155ced4ddcb4097134ff3c332f xmlns="54398b43-53b8-49db-b24c-c2479a76a0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B32FBE6B06EA41AE6059E277E96A59" ma:contentTypeVersion="16" ma:contentTypeDescription="Create a new document." ma:contentTypeScope="" ma:versionID="3da5e84a4f5cec2f9aac35d348af320c">
  <xsd:schema xmlns:xsd="http://www.w3.org/2001/XMLSchema" xmlns:xs="http://www.w3.org/2001/XMLSchema" xmlns:p="http://schemas.microsoft.com/office/2006/metadata/properties" xmlns:ns2="e930e195-e804-4fe0-a285-763d31c66a60" xmlns:ns3="54398b43-53b8-49db-b24c-c2479a76a001" targetNamespace="http://schemas.microsoft.com/office/2006/metadata/properties" ma:root="true" ma:fieldsID="763cd6a22183bbc8684358ac91a51402" ns2:_="" ns3:_="">
    <xsd:import namespace="e930e195-e804-4fe0-a285-763d31c66a60"/>
    <xsd:import namespace="54398b43-53b8-49db-b24c-c2479a76a0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0e195-e804-4fe0-a285-763d31c66a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e11b521-a2f5-4103-be3d-3b1ed0b0fa9f}" ma:internalName="TaxCatchAll" ma:showField="CatchAllData" ma:web="e930e195-e804-4fe0-a285-763d31c66a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98b43-53b8-49db-b24c-c2479a76a0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05C9C4-84EB-4739-A11A-5FED38FD9821}">
  <ds:schemaRefs>
    <ds:schemaRef ds:uri="http://schemas.microsoft.com/sharepoint/v3/contenttype/forms"/>
  </ds:schemaRefs>
</ds:datastoreItem>
</file>

<file path=customXml/itemProps2.xml><?xml version="1.0" encoding="utf-8"?>
<ds:datastoreItem xmlns:ds="http://schemas.openxmlformats.org/officeDocument/2006/customXml" ds:itemID="{7F262C38-D9CB-411C-9A6A-1F80909D0773}">
  <ds:schemaRefs>
    <ds:schemaRef ds:uri="http://purl.org/dc/elements/1.1/"/>
    <ds:schemaRef ds:uri="http://schemas.microsoft.com/office/2006/metadata/properties"/>
    <ds:schemaRef ds:uri="http://schemas.microsoft.com/office/infopath/2007/PartnerControls"/>
    <ds:schemaRef ds:uri="9fea7fbb-116e-403e-a365-d396068bcd21"/>
    <ds:schemaRef ds:uri="http://purl.org/dc/terms/"/>
    <ds:schemaRef ds:uri="http://schemas.microsoft.com/office/2006/documentManagement/types"/>
    <ds:schemaRef ds:uri="http://purl.org/dc/dcmitype/"/>
    <ds:schemaRef ds:uri="http://schemas.openxmlformats.org/package/2006/metadata/core-properties"/>
    <ds:schemaRef ds:uri="63d80a64-2651-4b62-90da-8deb47dd3ca8"/>
    <ds:schemaRef ds:uri="http://www.w3.org/XML/1998/namespace"/>
    <ds:schemaRef ds:uri="e930e195-e804-4fe0-a285-763d31c66a60"/>
    <ds:schemaRef ds:uri="54398b43-53b8-49db-b24c-c2479a76a001"/>
  </ds:schemaRefs>
</ds:datastoreItem>
</file>

<file path=customXml/itemProps3.xml><?xml version="1.0" encoding="utf-8"?>
<ds:datastoreItem xmlns:ds="http://schemas.openxmlformats.org/officeDocument/2006/customXml" ds:itemID="{1EA23E79-E28B-4101-80BB-1200BE6E3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0e195-e804-4fe0-a285-763d31c66a60"/>
    <ds:schemaRef ds:uri="54398b43-53b8-49db-b24c-c2479a76a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2485</TotalTime>
  <Words>2173</Words>
  <Application>Microsoft Macintosh PowerPoint</Application>
  <PresentationFormat>Widescreen</PresentationFormat>
  <Paragraphs>167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Nunito</vt:lpstr>
      <vt:lpstr>Segoe UI</vt:lpstr>
      <vt:lpstr>Krona One</vt:lpstr>
      <vt:lpstr>Arial</vt:lpstr>
      <vt:lpstr>Office Theme</vt:lpstr>
      <vt:lpstr>Urgent. Related. Preventable.</vt:lpstr>
      <vt:lpstr>ACEs, overdose   and suicide are urgent, related and preventable public health challenges.</vt:lpstr>
      <vt:lpstr>While these challenges impact all of us, some communities are more affected than others.</vt:lpstr>
      <vt:lpstr>ACEs, overdose and suicide are urgent public health challenges.</vt:lpstr>
      <vt:lpstr>Urgent Public Health Threat</vt:lpstr>
      <vt:lpstr>Understanding ACEs</vt:lpstr>
      <vt:lpstr>The Statistics of ACEs</vt:lpstr>
      <vt:lpstr>ACEs Impacts</vt:lpstr>
      <vt:lpstr>Understanding Overdose</vt:lpstr>
      <vt:lpstr>The Statistics of Overdose</vt:lpstr>
      <vt:lpstr>Overdose Over Time</vt:lpstr>
      <vt:lpstr>Understanding Suicide</vt:lpstr>
      <vt:lpstr>The Statistics of Suicide</vt:lpstr>
      <vt:lpstr>Suicide Rates Vary by Population</vt:lpstr>
      <vt:lpstr>Exposure to Suicide</vt:lpstr>
      <vt:lpstr>ACEs, overdose  and suicide are related public health challenges.</vt:lpstr>
      <vt:lpstr>Related Issues</vt:lpstr>
      <vt:lpstr>ACEs and Overdose</vt:lpstr>
      <vt:lpstr>Overdose and Suicide</vt:lpstr>
      <vt:lpstr>ACEs and Suicide</vt:lpstr>
      <vt:lpstr>ACEs, Overdose and Suicide</vt:lpstr>
      <vt:lpstr>ACEs, overdose and suicide are preventable public health challenges.</vt:lpstr>
      <vt:lpstr>Prevention Strategies</vt:lpstr>
      <vt:lpstr>Using Collaborative Strategies</vt:lpstr>
      <vt:lpstr>Addressing Today’s Crises  and Preventing Tomorrow’s</vt:lpstr>
      <vt:lpstr>What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 Related. Preventable.</dc:title>
  <dc:creator>Niolon, Phyllis Holditch (CDC/NCIPC/DVP)</dc:creator>
  <cp:lastModifiedBy>Iz Holcomb</cp:lastModifiedBy>
  <cp:revision>27</cp:revision>
  <dcterms:created xsi:type="dcterms:W3CDTF">2021-09-08T21:57:42Z</dcterms:created>
  <dcterms:modified xsi:type="dcterms:W3CDTF">2024-10-17T20:54:40Z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2023-10-02T13:18:42Z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5aca7c2c-2a1d-4dc7-846a-907784903db4</vt:lpwstr>
  </property>
  <property fmtid="{D5CDD505-2E9C-101B-9397-08002B2CF9AE}" pid="8" name="MSIP_Label_8af03ff0-41c5-4c41-b55e-fabb8fae94be_ContentBits">
    <vt:lpwstr>0</vt:lpwstr>
  </property>
  <property fmtid="{D5CDD505-2E9C-101B-9397-08002B2CF9AE}" pid="9" name="ContentTypeId">
    <vt:lpwstr>0x01010091F3C9B90E91AB4B9C8D5D3AEBCB3C0D</vt:lpwstr>
  </property>
  <property fmtid="{D5CDD505-2E9C-101B-9397-08002B2CF9AE}" pid="10" name="MediaServiceImageTags">
    <vt:lpwstr/>
  </property>
</Properties>
</file>